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8" r:id="rId1"/>
  </p:sldMasterIdLst>
  <p:notesMasterIdLst>
    <p:notesMasterId r:id="rId38"/>
  </p:notesMasterIdLst>
  <p:sldIdLst>
    <p:sldId id="437" r:id="rId2"/>
    <p:sldId id="449" r:id="rId3"/>
    <p:sldId id="452" r:id="rId4"/>
    <p:sldId id="453" r:id="rId5"/>
    <p:sldId id="455" r:id="rId6"/>
    <p:sldId id="454" r:id="rId7"/>
    <p:sldId id="457" r:id="rId8"/>
    <p:sldId id="461" r:id="rId9"/>
    <p:sldId id="464" r:id="rId10"/>
    <p:sldId id="465" r:id="rId11"/>
    <p:sldId id="466" r:id="rId12"/>
    <p:sldId id="463" r:id="rId13"/>
    <p:sldId id="467" r:id="rId14"/>
    <p:sldId id="450" r:id="rId15"/>
    <p:sldId id="468" r:id="rId16"/>
    <p:sldId id="451" r:id="rId17"/>
    <p:sldId id="470" r:id="rId18"/>
    <p:sldId id="471" r:id="rId19"/>
    <p:sldId id="458" r:id="rId20"/>
    <p:sldId id="472" r:id="rId21"/>
    <p:sldId id="460" r:id="rId22"/>
    <p:sldId id="473" r:id="rId23"/>
    <p:sldId id="479" r:id="rId24"/>
    <p:sldId id="480" r:id="rId25"/>
    <p:sldId id="482" r:id="rId26"/>
    <p:sldId id="478" r:id="rId27"/>
    <p:sldId id="481" r:id="rId28"/>
    <p:sldId id="475" r:id="rId29"/>
    <p:sldId id="484" r:id="rId30"/>
    <p:sldId id="487" r:id="rId31"/>
    <p:sldId id="485" r:id="rId32"/>
    <p:sldId id="486" r:id="rId33"/>
    <p:sldId id="483" r:id="rId34"/>
    <p:sldId id="477" r:id="rId35"/>
    <p:sldId id="476" r:id="rId36"/>
    <p:sldId id="284"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隽杰" initials="李" lastIdx="1" clrIdx="0">
    <p:extLst>
      <p:ext uri="{19B8F6BF-5375-455C-9EA6-DF929625EA0E}">
        <p15:presenceInfo xmlns:p15="http://schemas.microsoft.com/office/powerpoint/2012/main" userId="ff89c632df0cd7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1398" autoAdjust="0"/>
  </p:normalViewPr>
  <p:slideViewPr>
    <p:cSldViewPr snapToGrid="0">
      <p:cViewPr varScale="1">
        <p:scale>
          <a:sx n="70" d="100"/>
          <a:sy n="70" d="100"/>
        </p:scale>
        <p:origin x="1584"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FD294-EA25-46DB-AD52-92185108F0E6}" type="datetimeFigureOut">
              <a:rPr lang="zh-CN" altLang="en-US" smtClean="0"/>
              <a:t>2023/3/17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D8B16-A0AC-46DA-B74D-7AA078E71222}" type="slidenum">
              <a:rPr lang="zh-CN" altLang="en-US" smtClean="0"/>
              <a:t>‹#›</a:t>
            </a:fld>
            <a:endParaRPr lang="zh-CN" altLang="en-US"/>
          </a:p>
        </p:txBody>
      </p:sp>
    </p:spTree>
    <p:extLst>
      <p:ext uri="{BB962C8B-B14F-4D97-AF65-F5344CB8AC3E}">
        <p14:creationId xmlns:p14="http://schemas.microsoft.com/office/powerpoint/2010/main" val="425051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a:t>
            </a:fld>
            <a:endParaRPr lang="zh-CN" altLang="en-US"/>
          </a:p>
        </p:txBody>
      </p:sp>
    </p:spTree>
    <p:extLst>
      <p:ext uri="{BB962C8B-B14F-4D97-AF65-F5344CB8AC3E}">
        <p14:creationId xmlns:p14="http://schemas.microsoft.com/office/powerpoint/2010/main" val="2993529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由于随机初始化，</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初始时特征分布是分散的，训练过程中</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网络的特征分布不断地对</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的特征分布进行拟合，而由于动量更新，</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的特征分布改变的慢，因此起码在训练初期可以维持住一定的</a:t>
            </a:r>
            <a:r>
              <a:rPr lang="en-US" altLang="zh-CN" sz="1200" b="0" i="0" kern="1200" dirty="0">
                <a:solidFill>
                  <a:schemeClr val="tx1"/>
                </a:solidFill>
                <a:effectLst/>
                <a:latin typeface="+mn-lt"/>
                <a:ea typeface="+mn-ea"/>
                <a:cs typeface="+mn-cs"/>
              </a:rPr>
              <a:t>Uniformity</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10</a:t>
            </a:fld>
            <a:endParaRPr lang="zh-CN" altLang="en-US"/>
          </a:p>
        </p:txBody>
      </p:sp>
    </p:spTree>
    <p:extLst>
      <p:ext uri="{BB962C8B-B14F-4D97-AF65-F5344CB8AC3E}">
        <p14:creationId xmlns:p14="http://schemas.microsoft.com/office/powerpoint/2010/main" val="170100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但是动量更新应该是无法完全避免模型坍塌的，如果</a:t>
            </a:r>
            <a:r>
              <a:rPr lang="en-US" altLang="zh-CN" sz="1200" b="0" i="0" kern="1200" dirty="0">
                <a:solidFill>
                  <a:schemeClr val="tx1"/>
                </a:solidFill>
                <a:effectLst/>
                <a:latin typeface="+mn-lt"/>
                <a:ea typeface="+mn-ea"/>
                <a:cs typeface="+mn-cs"/>
              </a:rPr>
              <a:t>target </a:t>
            </a:r>
            <a:r>
              <a:rPr lang="zh-CN" altLang="en-US" sz="1200" b="0" i="0" kern="1200" dirty="0">
                <a:solidFill>
                  <a:schemeClr val="tx1"/>
                </a:solidFill>
                <a:effectLst/>
                <a:latin typeface="+mn-lt"/>
                <a:ea typeface="+mn-ea"/>
                <a:cs typeface="+mn-cs"/>
              </a:rPr>
              <a:t>网络通过动量更新，其参数与</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网络特别相近时，那就可以看作同一个网络，此时就和</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一样了，那肯定会有模型坍塌的问题，因此</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的关键可能在于引入了一个非对称的</a:t>
            </a:r>
            <a:r>
              <a:rPr lang="en-US" altLang="zh-CN" sz="1200" b="0" i="0" kern="1200" dirty="0">
                <a:solidFill>
                  <a:schemeClr val="tx1"/>
                </a:solidFill>
                <a:effectLst/>
                <a:latin typeface="+mn-lt"/>
                <a:ea typeface="+mn-ea"/>
                <a:cs typeface="+mn-cs"/>
              </a:rPr>
              <a:t>prediction</a:t>
            </a:r>
            <a:r>
              <a:rPr lang="zh-CN" altLang="en-US" sz="1200" b="0" i="0" kern="1200" dirty="0">
                <a:solidFill>
                  <a:schemeClr val="tx1"/>
                </a:solidFill>
                <a:effectLst/>
                <a:latin typeface="+mn-lt"/>
                <a:ea typeface="+mn-ea"/>
                <a:cs typeface="+mn-cs"/>
              </a:rPr>
              <a:t>层，这一层和</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一样也是普通的</a:t>
            </a:r>
            <a:r>
              <a:rPr lang="en-US" altLang="zh-CN" sz="1200" b="0" i="0" kern="1200" dirty="0" err="1">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。我们可以从以下角度理解这个改进，模型坍塌是说特征集中到同一点，或者说模型输出常数，因为只有</a:t>
            </a:r>
            <a:r>
              <a:rPr lang="en-US" altLang="zh-CN" sz="1200" b="0" i="0" kern="1200" dirty="0" err="1">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约束的话这就是最优解，这样模型会没法继续更新。而多加入一层</a:t>
            </a:r>
            <a:r>
              <a:rPr lang="en-US" altLang="zh-CN" sz="1200" b="0" i="0" kern="1200" dirty="0" err="1">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的话模型训练时拟合的就是</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prediciton</a:t>
            </a:r>
            <a:r>
              <a:rPr lang="zh-CN" altLang="en-US" sz="1200" b="0" i="0" kern="1200" dirty="0">
                <a:solidFill>
                  <a:schemeClr val="tx1"/>
                </a:solidFill>
                <a:effectLst/>
                <a:latin typeface="+mn-lt"/>
                <a:ea typeface="+mn-ea"/>
                <a:cs typeface="+mn-cs"/>
              </a:rPr>
              <a:t>的分布与</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，那两支网络在</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层的分布就不一定相同，而</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层之前</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网络参数是来源于</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的，因此</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网络肯定能继续更新（参数存在差异），上下两支网络就很难把最终的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降下来。可以把这个</a:t>
            </a:r>
            <a:r>
              <a:rPr lang="en-US" altLang="zh-CN" sz="1200" b="0" i="0" kern="1200" dirty="0">
                <a:solidFill>
                  <a:schemeClr val="tx1"/>
                </a:solidFill>
                <a:effectLst/>
                <a:latin typeface="+mn-lt"/>
                <a:ea typeface="+mn-ea"/>
                <a:cs typeface="+mn-cs"/>
              </a:rPr>
              <a:t>prediction</a:t>
            </a:r>
            <a:r>
              <a:rPr lang="zh-CN" altLang="en-US" sz="1200" b="0" i="0" kern="1200" dirty="0">
                <a:solidFill>
                  <a:schemeClr val="tx1"/>
                </a:solidFill>
                <a:effectLst/>
                <a:latin typeface="+mn-lt"/>
                <a:ea typeface="+mn-ea"/>
                <a:cs typeface="+mn-cs"/>
              </a:rPr>
              <a:t>理解成一种随机扰动，让上下两支网络难以陷入稳定的输出一致的状态</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11</a:t>
            </a:fld>
            <a:endParaRPr lang="zh-CN" altLang="en-US"/>
          </a:p>
        </p:txBody>
      </p:sp>
    </p:spTree>
    <p:extLst>
      <p:ext uri="{BB962C8B-B14F-4D97-AF65-F5344CB8AC3E}">
        <p14:creationId xmlns:p14="http://schemas.microsoft.com/office/powerpoint/2010/main" val="390624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12</a:t>
            </a:fld>
            <a:endParaRPr lang="zh-CN" altLang="en-US"/>
          </a:p>
        </p:txBody>
      </p:sp>
    </p:spTree>
    <p:extLst>
      <p:ext uri="{BB962C8B-B14F-4D97-AF65-F5344CB8AC3E}">
        <p14:creationId xmlns:p14="http://schemas.microsoft.com/office/powerpoint/2010/main" val="267500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然后来看</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的话也是一个非对称结构，与</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不同，</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去掉了</a:t>
            </a:r>
            <a:r>
              <a:rPr lang="en-US" altLang="zh-CN" sz="1200" b="0" i="0" kern="1200" dirty="0" err="1">
                <a:solidFill>
                  <a:schemeClr val="tx1"/>
                </a:solidFill>
                <a:effectLst/>
                <a:latin typeface="+mn-lt"/>
                <a:ea typeface="+mn-ea"/>
                <a:cs typeface="+mn-cs"/>
              </a:rPr>
              <a:t>prediciton</a:t>
            </a:r>
            <a:r>
              <a:rPr lang="zh-CN" altLang="en-US" sz="1200" b="0" i="0" kern="1200" dirty="0">
                <a:solidFill>
                  <a:schemeClr val="tx1"/>
                </a:solidFill>
                <a:effectLst/>
                <a:latin typeface="+mn-lt"/>
                <a:ea typeface="+mn-ea"/>
                <a:cs typeface="+mn-cs"/>
              </a:rPr>
              <a:t>，而是在</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网络，也就是动量更新参数的那个网络上加入了一个</a:t>
            </a:r>
            <a:r>
              <a:rPr lang="en-US" altLang="zh-CN" sz="1200" b="0" i="0" kern="1200" dirty="0">
                <a:solidFill>
                  <a:schemeClr val="tx1"/>
                </a:solidFill>
                <a:effectLst/>
                <a:latin typeface="+mn-lt"/>
                <a:ea typeface="+mn-ea"/>
                <a:cs typeface="+mn-cs"/>
              </a:rPr>
              <a:t>Centering</a:t>
            </a:r>
            <a:r>
              <a:rPr lang="zh-CN" altLang="en-US" sz="1200" b="0" i="0" kern="1200" dirty="0">
                <a:solidFill>
                  <a:schemeClr val="tx1"/>
                </a:solidFill>
                <a:effectLst/>
                <a:latin typeface="+mn-lt"/>
                <a:ea typeface="+mn-ea"/>
                <a:cs typeface="+mn-cs"/>
              </a:rPr>
              <a:t>操作，实际上就是去均值，</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网络会维护一个变量</a:t>
            </a:r>
            <a:r>
              <a:rPr lang="en-US" altLang="zh-CN" sz="1200" b="0" i="0" kern="1200" dirty="0" err="1">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网络所有输出的指数移动平均，</a:t>
            </a:r>
            <a:r>
              <a:rPr lang="en-US" altLang="zh-CN" sz="1200" b="0" i="0" kern="1200" dirty="0">
                <a:solidFill>
                  <a:schemeClr val="tx1"/>
                </a:solidFill>
                <a:effectLst/>
                <a:latin typeface="+mn-lt"/>
                <a:ea typeface="+mn-ea"/>
                <a:cs typeface="+mn-cs"/>
              </a:rPr>
              <a:t>Centering</a:t>
            </a:r>
            <a:r>
              <a:rPr lang="zh-CN" altLang="en-US" sz="1200" b="0" i="0" kern="1200" dirty="0">
                <a:solidFill>
                  <a:schemeClr val="tx1"/>
                </a:solidFill>
                <a:effectLst/>
                <a:latin typeface="+mn-lt"/>
                <a:ea typeface="+mn-ea"/>
                <a:cs typeface="+mn-cs"/>
              </a:rPr>
              <a:t>强行改变了</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输出的分布，让</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网络的输出减去均值</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输出的特征分布便很难聚集到一点，</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的输出分布又是需要去拟合</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的，因此保证了最终模型的</a:t>
            </a:r>
            <a:r>
              <a:rPr lang="en-US" altLang="zh-CN" sz="1200" b="1"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。但是去均值操作可能让</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输出接近均匀分布，这样</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学到的输出也可能是均匀分布，那就没有意义了，因此</a:t>
            </a:r>
            <a:r>
              <a:rPr lang="en-US" altLang="zh-CN" sz="1200" b="0" i="0" kern="1200" dirty="0">
                <a:solidFill>
                  <a:schemeClr val="tx1"/>
                </a:solidFill>
                <a:effectLst/>
                <a:latin typeface="+mn-lt"/>
                <a:ea typeface="+mn-ea"/>
                <a:cs typeface="+mn-cs"/>
              </a:rPr>
              <a:t>Centering</a:t>
            </a:r>
            <a:r>
              <a:rPr lang="zh-CN" altLang="en-US" sz="1200" b="0" i="0" kern="1200" dirty="0">
                <a:solidFill>
                  <a:schemeClr val="tx1"/>
                </a:solidFill>
                <a:effectLst/>
                <a:latin typeface="+mn-lt"/>
                <a:ea typeface="+mn-ea"/>
                <a:cs typeface="+mn-cs"/>
              </a:rPr>
              <a:t>后接</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放大输出中各维度的差异，</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后也接</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损失函数是两个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得到分布的交叉熵，效果也是拉近正样本间的距离</a:t>
            </a:r>
          </a:p>
          <a:p>
            <a:br>
              <a:rPr lang="zh-CN" altLang="en-US" dirty="0"/>
            </a:b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13</a:t>
            </a:fld>
            <a:endParaRPr lang="zh-CN" altLang="en-US"/>
          </a:p>
        </p:txBody>
      </p:sp>
    </p:spTree>
    <p:extLst>
      <p:ext uri="{BB962C8B-B14F-4D97-AF65-F5344CB8AC3E}">
        <p14:creationId xmlns:p14="http://schemas.microsoft.com/office/powerpoint/2010/main" val="208072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以上就是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的架构原理，下面我们按写作顺序看看论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从文章标题看，这篇论文的工作就是把视觉</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模型和自监督结合起来。</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14</a:t>
            </a:fld>
            <a:endParaRPr lang="zh-CN" altLang="en-US"/>
          </a:p>
        </p:txBody>
      </p:sp>
    </p:spTree>
    <p:extLst>
      <p:ext uri="{BB962C8B-B14F-4D97-AF65-F5344CB8AC3E}">
        <p14:creationId xmlns:p14="http://schemas.microsoft.com/office/powerpoint/2010/main" val="232365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首先来看</a:t>
            </a:r>
            <a:r>
              <a:rPr lang="en-US" altLang="zh-CN" sz="1200" b="0" i="0" kern="1200" dirty="0">
                <a:solidFill>
                  <a:schemeClr val="tx1"/>
                </a:solidFill>
                <a:effectLst/>
                <a:latin typeface="+mn-lt"/>
                <a:ea typeface="+mn-ea"/>
                <a:cs typeface="+mn-cs"/>
              </a:rPr>
              <a:t>motivation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一般比卷积网络参数量更大，训练时间更长，是数据驱动的模型，但有监督的</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学到的特征可能缺少可解释的特性。而在</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BERT</a:t>
            </a:r>
            <a:r>
              <a:rPr lang="zh-CN" altLang="en-US" sz="1200" b="0" i="0" kern="1200" dirty="0">
                <a:solidFill>
                  <a:schemeClr val="tx1"/>
                </a:solidFill>
                <a:effectLst/>
                <a:latin typeface="+mn-lt"/>
                <a:ea typeface="+mn-ea"/>
                <a:cs typeface="+mn-cs"/>
              </a:rPr>
              <a:t>等模型通过自监督预训练，一定程度上可以表征更高层的语义信息，比如通过可视化注意力权重可证明模型学习到了句子上下文的关联，因此作者主要参考了视觉领域中的自监督学习的工作，这里主要引用了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篇，</a:t>
            </a:r>
            <a:r>
              <a:rPr lang="en-US" altLang="zh-CN" sz="1200" b="0" i="0" kern="1200" dirty="0" err="1">
                <a:solidFill>
                  <a:schemeClr val="tx1"/>
                </a:solidFill>
                <a:effectLst/>
                <a:latin typeface="+mn-lt"/>
                <a:ea typeface="+mn-ea"/>
                <a:cs typeface="+mn-cs"/>
              </a:rPr>
              <a:t>SwAV</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simCLR,MOCO,BYOL</a:t>
            </a:r>
            <a:r>
              <a:rPr lang="zh-CN" altLang="en-US" sz="1200" b="0" i="0" kern="1200" dirty="0">
                <a:solidFill>
                  <a:schemeClr val="tx1"/>
                </a:solidFill>
                <a:effectLst/>
                <a:latin typeface="+mn-lt"/>
                <a:ea typeface="+mn-ea"/>
                <a:cs typeface="+mn-cs"/>
              </a:rPr>
              <a:t>，都用的是对比学习，</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15</a:t>
            </a:fld>
            <a:endParaRPr lang="zh-CN" altLang="en-US"/>
          </a:p>
        </p:txBody>
      </p:sp>
    </p:spTree>
    <p:extLst>
      <p:ext uri="{BB962C8B-B14F-4D97-AF65-F5344CB8AC3E}">
        <p14:creationId xmlns:p14="http://schemas.microsoft.com/office/powerpoint/2010/main" val="421219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改进了对比学习的网络结构，提出新的避免模型坍塌的方法，而且之前工作中</a:t>
            </a:r>
            <a:r>
              <a:rPr lang="en-US" altLang="zh-CN" sz="1200" b="0" i="0" kern="1200" dirty="0" err="1">
                <a:solidFill>
                  <a:schemeClr val="tx1"/>
                </a:solidFill>
                <a:effectLst/>
                <a:latin typeface="+mn-lt"/>
                <a:ea typeface="+mn-ea"/>
                <a:cs typeface="+mn-cs"/>
              </a:rPr>
              <a:t>represetation</a:t>
            </a:r>
            <a:r>
              <a:rPr lang="zh-CN" altLang="en-US" sz="1200" b="0" i="0" kern="1200" dirty="0">
                <a:solidFill>
                  <a:schemeClr val="tx1"/>
                </a:solidFill>
                <a:effectLst/>
                <a:latin typeface="+mn-lt"/>
                <a:ea typeface="+mn-ea"/>
                <a:cs typeface="+mn-cs"/>
              </a:rPr>
              <a:t>层一般用卷积网络，这里换成了</a:t>
            </a:r>
            <a:r>
              <a:rPr lang="en-US" altLang="zh-CN" sz="1200" b="0" i="0" kern="1200" dirty="0" err="1">
                <a:solidFill>
                  <a:schemeClr val="tx1"/>
                </a:solidFill>
                <a:effectLst/>
                <a:latin typeface="+mn-lt"/>
                <a:ea typeface="+mn-ea"/>
                <a:cs typeface="+mn-cs"/>
              </a:rPr>
              <a:t>ViT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是一个创新的地方</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16</a:t>
            </a:fld>
            <a:endParaRPr lang="zh-CN" altLang="en-US"/>
          </a:p>
        </p:txBody>
      </p:sp>
    </p:spTree>
    <p:extLst>
      <p:ext uri="{BB962C8B-B14F-4D97-AF65-F5344CB8AC3E}">
        <p14:creationId xmlns:p14="http://schemas.microsoft.com/office/powerpoint/2010/main" val="1963591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Contribution</a:t>
            </a:r>
            <a:r>
              <a:rPr lang="zh-CN" altLang="en-US" sz="1200" b="0" i="0" kern="1200" dirty="0">
                <a:solidFill>
                  <a:schemeClr val="tx1"/>
                </a:solidFill>
                <a:effectLst/>
                <a:latin typeface="+mn-lt"/>
                <a:ea typeface="+mn-ea"/>
                <a:cs typeface="+mn-cs"/>
              </a:rPr>
              <a:t>主要是，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通过自监督预训练使</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学到了富含语义信息，而且适用于下游任务的特征。下面这个图中是将</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相关的注意力权重可视化的结果，可以看到</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学到了场景布局、物体边界等空间结构上的语义。</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17</a:t>
            </a:fld>
            <a:endParaRPr lang="zh-CN" altLang="en-US"/>
          </a:p>
        </p:txBody>
      </p:sp>
    </p:spTree>
    <p:extLst>
      <p:ext uri="{BB962C8B-B14F-4D97-AF65-F5344CB8AC3E}">
        <p14:creationId xmlns:p14="http://schemas.microsoft.com/office/powerpoint/2010/main" val="309620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其次，将预训练的</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用于</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的分类任务上，特征分类器只用简单的</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邻近就能达到</a:t>
            </a:r>
            <a:r>
              <a:rPr lang="en-US" altLang="zh-CN" sz="1200" b="0" i="0" kern="1200" dirty="0">
                <a:solidFill>
                  <a:schemeClr val="tx1"/>
                </a:solidFill>
                <a:effectLst/>
                <a:latin typeface="+mn-lt"/>
                <a:ea typeface="+mn-ea"/>
                <a:cs typeface="+mn-cs"/>
              </a:rPr>
              <a:t>78</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acc</a:t>
            </a:r>
            <a:r>
              <a:rPr lang="zh-CN" altLang="en-US" sz="1200" b="0" i="0" kern="1200" dirty="0">
                <a:solidFill>
                  <a:schemeClr val="tx1"/>
                </a:solidFill>
                <a:effectLst/>
                <a:latin typeface="+mn-lt"/>
                <a:ea typeface="+mn-ea"/>
                <a:cs typeface="+mn-cs"/>
              </a:rPr>
              <a:t>。最后作者强调了网络结构，具体改进前面说了，作者把他的对比学习方法强调为无标注的知识蒸馏，这也是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简称来源</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18</a:t>
            </a:fld>
            <a:endParaRPr lang="zh-CN" altLang="en-US"/>
          </a:p>
        </p:txBody>
      </p:sp>
    </p:spTree>
    <p:extLst>
      <p:ext uri="{BB962C8B-B14F-4D97-AF65-F5344CB8AC3E}">
        <p14:creationId xmlns:p14="http://schemas.microsoft.com/office/powerpoint/2010/main" val="428485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相关工作部分，作者首先讲了使用负样本的对比学习的缺点，那就是一个正样本要和足够的负样本去比较，不然</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的约束肯定很弱，那就学不好，通常每个</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中不同图片互为负样本，那这就要</a:t>
            </a:r>
            <a:r>
              <a:rPr lang="en-US" altLang="zh-CN" sz="1200" b="0" i="0" kern="1200" dirty="0" err="1">
                <a:solidFill>
                  <a:schemeClr val="tx1"/>
                </a:solidFill>
                <a:effectLst/>
                <a:latin typeface="+mn-lt"/>
                <a:ea typeface="+mn-ea"/>
                <a:cs typeface="+mn-cs"/>
              </a:rPr>
              <a:t>batch_size</a:t>
            </a:r>
            <a:r>
              <a:rPr lang="zh-CN" altLang="en-US" sz="1200" b="0" i="0" kern="1200" dirty="0">
                <a:solidFill>
                  <a:schemeClr val="tx1"/>
                </a:solidFill>
                <a:effectLst/>
                <a:latin typeface="+mn-lt"/>
                <a:ea typeface="+mn-ea"/>
                <a:cs typeface="+mn-cs"/>
              </a:rPr>
              <a:t>足够匹配数据集大小，这种方法在大型数据集就会受限于</a:t>
            </a:r>
            <a:r>
              <a:rPr lang="en-US" altLang="zh-CN" sz="1200" b="0" i="0" kern="1200" dirty="0" err="1">
                <a:solidFill>
                  <a:schemeClr val="tx1"/>
                </a:solidFill>
                <a:effectLst/>
                <a:latin typeface="+mn-lt"/>
                <a:ea typeface="+mn-ea"/>
                <a:cs typeface="+mn-cs"/>
              </a:rPr>
              <a:t>batch_size</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19</a:t>
            </a:fld>
            <a:endParaRPr lang="zh-CN" altLang="en-US"/>
          </a:p>
        </p:txBody>
      </p:sp>
    </p:spTree>
    <p:extLst>
      <p:ext uri="{BB962C8B-B14F-4D97-AF65-F5344CB8AC3E}">
        <p14:creationId xmlns:p14="http://schemas.microsoft.com/office/powerpoint/2010/main" val="23760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首先简单看一下对比学习领域</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同时期或之前工作的经典方法，主要是这两个，因为</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结构比较经典，也比较简单，</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的模型结构与</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相近， </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a:t>
            </a:fld>
            <a:endParaRPr lang="zh-CN" altLang="en-US"/>
          </a:p>
        </p:txBody>
      </p:sp>
    </p:spTree>
    <p:extLst>
      <p:ext uri="{BB962C8B-B14F-4D97-AF65-F5344CB8AC3E}">
        <p14:creationId xmlns:p14="http://schemas.microsoft.com/office/powerpoint/2010/main" val="991856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作者</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的对比学习视为一种知识蒸馏，这一种不同视点的解释也更能支撑文章的方法吧。在这里，他将使用梯度更新的网络叫做</a:t>
            </a:r>
            <a:r>
              <a:rPr lang="en-US" altLang="zh-CN" sz="1200" b="0" i="0" kern="1200" dirty="0">
                <a:solidFill>
                  <a:schemeClr val="tx1"/>
                </a:solidFill>
                <a:effectLst/>
                <a:latin typeface="+mn-lt"/>
                <a:ea typeface="+mn-ea"/>
                <a:cs typeface="+mn-cs"/>
              </a:rPr>
              <a:t>student</a:t>
            </a:r>
            <a:r>
              <a:rPr lang="zh-CN" altLang="en-US" sz="1200" b="0" i="0" kern="1200" dirty="0">
                <a:solidFill>
                  <a:schemeClr val="tx1"/>
                </a:solidFill>
                <a:effectLst/>
                <a:latin typeface="+mn-lt"/>
                <a:ea typeface="+mn-ea"/>
                <a:cs typeface="+mn-cs"/>
              </a:rPr>
              <a:t>，动量更新的网络称为</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，一般知识蒸馏是</a:t>
            </a:r>
            <a:r>
              <a:rPr lang="en-US" altLang="zh-CN" sz="1200" b="0" i="0" kern="1200" dirty="0">
                <a:solidFill>
                  <a:schemeClr val="tx1"/>
                </a:solidFill>
                <a:effectLst/>
                <a:latin typeface="+mn-lt"/>
                <a:ea typeface="+mn-ea"/>
                <a:cs typeface="+mn-cs"/>
              </a:rPr>
              <a:t>student</a:t>
            </a:r>
            <a:r>
              <a:rPr lang="zh-CN" altLang="en-US" sz="1200" b="0" i="0" kern="1200" dirty="0">
                <a:solidFill>
                  <a:schemeClr val="tx1"/>
                </a:solidFill>
                <a:effectLst/>
                <a:latin typeface="+mn-lt"/>
                <a:ea typeface="+mn-ea"/>
                <a:cs typeface="+mn-cs"/>
              </a:rPr>
              <a:t>拟合</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是固定的。但这里</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也是通过动量更新与</a:t>
            </a:r>
            <a:r>
              <a:rPr lang="en-US" altLang="zh-CN" sz="1200" b="0" i="0" kern="1200" dirty="0">
                <a:solidFill>
                  <a:schemeClr val="tx1"/>
                </a:solidFill>
                <a:effectLst/>
                <a:latin typeface="+mn-lt"/>
                <a:ea typeface="+mn-ea"/>
                <a:cs typeface="+mn-cs"/>
              </a:rPr>
              <a:t>student</a:t>
            </a:r>
            <a:r>
              <a:rPr lang="zh-CN" altLang="en-US" sz="1200" b="0" i="0" kern="1200" dirty="0">
                <a:solidFill>
                  <a:schemeClr val="tx1"/>
                </a:solidFill>
                <a:effectLst/>
                <a:latin typeface="+mn-lt"/>
                <a:ea typeface="+mn-ea"/>
                <a:cs typeface="+mn-cs"/>
              </a:rPr>
              <a:t>缓慢同步的，简单来说，</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就是让模型不断从以前的自己学习，总结</a:t>
            </a:r>
            <a:r>
              <a:rPr lang="en-US" altLang="zh-CN" sz="1200" b="0" i="0" kern="1200" dirty="0">
                <a:solidFill>
                  <a:schemeClr val="tx1"/>
                </a:solidFill>
                <a:effectLst/>
                <a:latin typeface="+mn-lt"/>
                <a:ea typeface="+mn-ea"/>
                <a:cs typeface="+mn-cs"/>
              </a:rPr>
              <a:t>student</a:t>
            </a:r>
            <a:r>
              <a:rPr lang="zh-CN" altLang="en-US" sz="1200" b="0" i="0" kern="1200" dirty="0">
                <a:solidFill>
                  <a:schemeClr val="tx1"/>
                </a:solidFill>
                <a:effectLst/>
                <a:latin typeface="+mn-lt"/>
                <a:ea typeface="+mn-ea"/>
                <a:cs typeface="+mn-cs"/>
              </a:rPr>
              <a:t>学到的知识然后超越</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，通过自我内卷让自己从无到有训练出一个好的</a:t>
            </a:r>
            <a:r>
              <a:rPr lang="en-US" altLang="zh-CN" sz="1200" b="0" i="0" kern="1200" dirty="0">
                <a:solidFill>
                  <a:schemeClr val="tx1"/>
                </a:solidFill>
                <a:effectLst/>
                <a:latin typeface="+mn-lt"/>
                <a:ea typeface="+mn-ea"/>
                <a:cs typeface="+mn-cs"/>
              </a:rPr>
              <a:t>backbone</a:t>
            </a:r>
          </a:p>
          <a:p>
            <a:r>
              <a:rPr lang="en-US" altLang="zh-CN" sz="1200" b="0" i="0" kern="1200" dirty="0">
                <a:solidFill>
                  <a:schemeClr val="tx1"/>
                </a:solidFill>
                <a:effectLst/>
                <a:latin typeface="+mn-lt"/>
                <a:ea typeface="+mn-ea"/>
                <a:cs typeface="+mn-cs"/>
              </a:rPr>
              <a:t>【Q】</a:t>
            </a:r>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20</a:t>
            </a:fld>
            <a:endParaRPr lang="zh-CN" altLang="en-US"/>
          </a:p>
        </p:txBody>
      </p:sp>
    </p:spTree>
    <p:extLst>
      <p:ext uri="{BB962C8B-B14F-4D97-AF65-F5344CB8AC3E}">
        <p14:creationId xmlns:p14="http://schemas.microsoft.com/office/powerpoint/2010/main" val="3253840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下一部分</a:t>
            </a:r>
            <a:r>
              <a:rPr lang="en-US" altLang="zh-CN" sz="1200" b="0" i="0" kern="1200" dirty="0">
                <a:solidFill>
                  <a:schemeClr val="tx1"/>
                </a:solidFill>
                <a:effectLst/>
                <a:latin typeface="+mn-lt"/>
                <a:ea typeface="+mn-ea"/>
                <a:cs typeface="+mn-cs"/>
              </a:rPr>
              <a:t>Approach</a:t>
            </a:r>
            <a:r>
              <a:rPr lang="zh-CN" altLang="en-US" sz="1200" b="0" i="0" kern="1200" dirty="0">
                <a:solidFill>
                  <a:schemeClr val="tx1"/>
                </a:solidFill>
                <a:effectLst/>
                <a:latin typeface="+mn-lt"/>
                <a:ea typeface="+mn-ea"/>
                <a:cs typeface="+mn-cs"/>
              </a:rPr>
              <a:t>，之前讲了原理，那就只看一下几个细节，作者提出方法的切入点是知识蒸馏，而知识蒸馏中通常用交叉熵损失函数拉近</a:t>
            </a:r>
            <a:r>
              <a:rPr lang="en-US" altLang="zh-CN" sz="1200" b="0" i="0" kern="1200" dirty="0">
                <a:solidFill>
                  <a:schemeClr val="tx1"/>
                </a:solidFill>
                <a:effectLst/>
                <a:latin typeface="+mn-lt"/>
                <a:ea typeface="+mn-ea"/>
                <a:cs typeface="+mn-cs"/>
              </a:rPr>
              <a:t>student-teacher</a:t>
            </a:r>
            <a:r>
              <a:rPr lang="zh-CN" altLang="en-US" sz="1200" b="0" i="0" kern="1200" dirty="0">
                <a:solidFill>
                  <a:schemeClr val="tx1"/>
                </a:solidFill>
                <a:effectLst/>
                <a:latin typeface="+mn-lt"/>
                <a:ea typeface="+mn-ea"/>
                <a:cs typeface="+mn-cs"/>
              </a:rPr>
              <a:t>的输出分布，所以</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沿用了了交叉熵损失。第二，正样本在数据增强前都是通过随机裁剪获得，</a:t>
            </a:r>
            <a:r>
              <a:rPr lang="en-US" altLang="zh-CN" sz="1200" b="0" i="0" kern="1200" dirty="0">
                <a:solidFill>
                  <a:schemeClr val="tx1"/>
                </a:solidFill>
                <a:effectLst/>
                <a:latin typeface="+mn-lt"/>
                <a:ea typeface="+mn-ea"/>
                <a:cs typeface="+mn-cs"/>
              </a:rPr>
              <a:t>student</a:t>
            </a:r>
            <a:r>
              <a:rPr lang="zh-CN" altLang="en-US" sz="1200" b="0" i="0" kern="1200" dirty="0">
                <a:solidFill>
                  <a:schemeClr val="tx1"/>
                </a:solidFill>
                <a:effectLst/>
                <a:latin typeface="+mn-lt"/>
                <a:ea typeface="+mn-ea"/>
                <a:cs typeface="+mn-cs"/>
              </a:rPr>
              <a:t>网络使用大尺寸裁剪，</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使用小尺寸，根据对比学习的方法论，我们可以鼓励模型学习到局部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全局视图下不变的特征。第三，不使用</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有去均值，</a:t>
            </a:r>
            <a:r>
              <a:rPr lang="en-US" altLang="zh-CN" sz="1200" b="0" i="0" kern="1200" dirty="0">
                <a:solidFill>
                  <a:schemeClr val="tx1"/>
                </a:solidFill>
                <a:effectLst/>
                <a:latin typeface="+mn-lt"/>
                <a:ea typeface="+mn-ea"/>
                <a:cs typeface="+mn-cs"/>
              </a:rPr>
              <a:t>centering</a:t>
            </a:r>
            <a:r>
              <a:rPr lang="zh-CN" altLang="en-US" sz="1200" b="0" i="0" kern="1200" dirty="0">
                <a:solidFill>
                  <a:schemeClr val="tx1"/>
                </a:solidFill>
                <a:effectLst/>
                <a:latin typeface="+mn-lt"/>
                <a:ea typeface="+mn-ea"/>
                <a:cs typeface="+mn-cs"/>
              </a:rPr>
              <a:t>不就是近似去均值了么</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【Q】</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21</a:t>
            </a:fld>
            <a:endParaRPr lang="zh-CN" altLang="en-US"/>
          </a:p>
        </p:txBody>
      </p:sp>
    </p:spTree>
    <p:extLst>
      <p:ext uri="{BB962C8B-B14F-4D97-AF65-F5344CB8AC3E}">
        <p14:creationId xmlns:p14="http://schemas.microsoft.com/office/powerpoint/2010/main" val="39046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然后作者解释了防止模型坍塌的策略，这个之前讲过了，作者这里强调了一下</a:t>
            </a:r>
            <a:r>
              <a:rPr lang="en-US" altLang="zh-CN" sz="1200" b="0" i="0" kern="1200" dirty="0">
                <a:solidFill>
                  <a:schemeClr val="tx1"/>
                </a:solidFill>
                <a:effectLst/>
                <a:latin typeface="+mn-lt"/>
                <a:ea typeface="+mn-ea"/>
                <a:cs typeface="+mn-cs"/>
              </a:rPr>
              <a:t>centering</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teacher</a:t>
            </a:r>
            <a:r>
              <a:rPr lang="zh-CN" altLang="en-US" sz="1200" b="0" i="0" kern="1200" dirty="0">
                <a:solidFill>
                  <a:schemeClr val="tx1"/>
                </a:solidFill>
                <a:effectLst/>
                <a:latin typeface="+mn-lt"/>
                <a:ea typeface="+mn-ea"/>
                <a:cs typeface="+mn-cs"/>
              </a:rPr>
              <a:t>的输出均值是动量更新的，那受</a:t>
            </a:r>
            <a:r>
              <a:rPr lang="en-US" altLang="zh-CN" sz="1200" b="0" i="0" kern="1200" dirty="0" err="1">
                <a:solidFill>
                  <a:schemeClr val="tx1"/>
                </a:solidFill>
                <a:effectLst/>
                <a:latin typeface="+mn-lt"/>
                <a:ea typeface="+mn-ea"/>
                <a:cs typeface="+mn-cs"/>
              </a:rPr>
              <a:t>batch_size</a:t>
            </a:r>
            <a:r>
              <a:rPr lang="zh-CN" altLang="en-US" sz="1200" b="0" i="0" kern="1200" dirty="0">
                <a:solidFill>
                  <a:schemeClr val="tx1"/>
                </a:solidFill>
                <a:effectLst/>
                <a:latin typeface="+mn-lt"/>
                <a:ea typeface="+mn-ea"/>
                <a:cs typeface="+mn-cs"/>
              </a:rPr>
              <a:t>影响就比较小，</a:t>
            </a:r>
            <a:r>
              <a:rPr lang="en-US" altLang="zh-CN" sz="1200" b="0" i="0" kern="1200" dirty="0" err="1">
                <a:solidFill>
                  <a:schemeClr val="tx1"/>
                </a:solidFill>
                <a:effectLst/>
                <a:latin typeface="+mn-lt"/>
                <a:ea typeface="+mn-ea"/>
                <a:cs typeface="+mn-cs"/>
              </a:rPr>
              <a:t>batch_size</a:t>
            </a:r>
            <a:r>
              <a:rPr lang="zh-CN" altLang="en-US" sz="1200" b="0" i="0" kern="1200" dirty="0">
                <a:solidFill>
                  <a:schemeClr val="tx1"/>
                </a:solidFill>
                <a:effectLst/>
                <a:latin typeface="+mn-lt"/>
                <a:ea typeface="+mn-ea"/>
                <a:cs typeface="+mn-cs"/>
              </a:rPr>
              <a:t>较小的话计算的均值偏差大，动量更新的话可以减小偏差对</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的影响</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22</a:t>
            </a:fld>
            <a:endParaRPr lang="zh-CN" altLang="en-US"/>
          </a:p>
        </p:txBody>
      </p:sp>
    </p:spTree>
    <p:extLst>
      <p:ext uri="{BB962C8B-B14F-4D97-AF65-F5344CB8AC3E}">
        <p14:creationId xmlns:p14="http://schemas.microsoft.com/office/powerpoint/2010/main" val="145333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Approach</a:t>
            </a:r>
            <a:r>
              <a:rPr lang="zh-CN" altLang="en-US" sz="1200" b="0" i="0" kern="1200" dirty="0">
                <a:solidFill>
                  <a:schemeClr val="tx1"/>
                </a:solidFill>
                <a:effectLst/>
                <a:latin typeface="+mn-lt"/>
                <a:ea typeface="+mn-ea"/>
                <a:cs typeface="+mn-cs"/>
              </a:rPr>
              <a:t>的下半部分主要介绍了训练的具体实现，数据集是</a:t>
            </a:r>
            <a:r>
              <a:rPr lang="en-US" altLang="zh-CN" sz="1200" b="0" i="0" kern="1200" dirty="0">
                <a:solidFill>
                  <a:schemeClr val="tx1"/>
                </a:solidFill>
                <a:effectLst/>
                <a:latin typeface="+mn-lt"/>
                <a:ea typeface="+mn-ea"/>
                <a:cs typeface="+mn-cs"/>
              </a:rPr>
              <a:t>Image net</a:t>
            </a:r>
            <a:r>
              <a:rPr lang="zh-CN" altLang="en-US" sz="1200" b="0" i="0" kern="1200" dirty="0">
                <a:solidFill>
                  <a:schemeClr val="tx1"/>
                </a:solidFill>
                <a:effectLst/>
                <a:latin typeface="+mn-lt"/>
                <a:ea typeface="+mn-ea"/>
                <a:cs typeface="+mn-cs"/>
              </a:rPr>
              <a:t>的去标注数据，训练用的模型有</a:t>
            </a:r>
            <a:r>
              <a:rPr lang="en-US" altLang="zh-CN" sz="1200" b="0" i="0" kern="1200" dirty="0" err="1">
                <a:solidFill>
                  <a:schemeClr val="tx1"/>
                </a:solidFill>
                <a:effectLst/>
                <a:latin typeface="+mn-lt"/>
                <a:ea typeface="+mn-ea"/>
                <a:cs typeface="+mn-cs"/>
              </a:rPr>
              <a:t>resnet50</a:t>
            </a:r>
            <a:r>
              <a:rPr lang="en-US" altLang="zh-CN" sz="1200" b="0" i="0" kern="1200" dirty="0">
                <a:solidFill>
                  <a:schemeClr val="tx1"/>
                </a:solidFill>
                <a:effectLst/>
                <a:latin typeface="+mn-lt"/>
                <a:ea typeface="+mn-ea"/>
                <a:cs typeface="+mn-cs"/>
              </a:rPr>
              <a:t>, vit-b, vit-s</a:t>
            </a:r>
            <a:r>
              <a:rPr lang="zh-CN" altLang="en-US"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23</a:t>
            </a:fld>
            <a:endParaRPr lang="zh-CN" altLang="en-US"/>
          </a:p>
        </p:txBody>
      </p:sp>
    </p:spTree>
    <p:extLst>
      <p:ext uri="{BB962C8B-B14F-4D97-AF65-F5344CB8AC3E}">
        <p14:creationId xmlns:p14="http://schemas.microsoft.com/office/powerpoint/2010/main" val="675471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完成与训练后要在下游任务上对学到的特征进行评估，因为对于无监督或自监督，在下游任务中表现好预训练的特征才是好的特征，这里下游任务是</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验证集上的图像分类，后面实验中用了两种方法做这个下游任务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在预训练模型后接一个线性分类器，或</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邻近分类，这两个分类头的区别在于线性分类器会</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预训练模型，而</a:t>
            </a:r>
            <a:r>
              <a:rPr lang="en-US" altLang="zh-CN" sz="1200" b="0" i="0" kern="1200" dirty="0" err="1">
                <a:solidFill>
                  <a:schemeClr val="tx1"/>
                </a:solidFill>
                <a:effectLst/>
                <a:latin typeface="+mn-lt"/>
                <a:ea typeface="+mn-ea"/>
                <a:cs typeface="+mn-cs"/>
              </a:rPr>
              <a:t>knn</a:t>
            </a:r>
            <a:r>
              <a:rPr lang="zh-CN" altLang="en-US" sz="1200" b="0" i="0" kern="1200" dirty="0">
                <a:solidFill>
                  <a:schemeClr val="tx1"/>
                </a:solidFill>
                <a:effectLst/>
                <a:latin typeface="+mn-lt"/>
                <a:ea typeface="+mn-ea"/>
                <a:cs typeface="+mn-cs"/>
              </a:rPr>
              <a:t>无参数，不调整预训练参数。</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24</a:t>
            </a:fld>
            <a:endParaRPr lang="zh-CN" altLang="en-US"/>
          </a:p>
        </p:txBody>
      </p:sp>
    </p:spTree>
    <p:extLst>
      <p:ext uri="{BB962C8B-B14F-4D97-AF65-F5344CB8AC3E}">
        <p14:creationId xmlns:p14="http://schemas.microsoft.com/office/powerpoint/2010/main" val="299441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实验部分，作者为了给自己的</a:t>
            </a:r>
            <a:r>
              <a:rPr lang="en-US" altLang="zh-CN" sz="1200" b="0" i="0" kern="1200" dirty="0">
                <a:solidFill>
                  <a:schemeClr val="tx1"/>
                </a:solidFill>
                <a:effectLst/>
                <a:latin typeface="+mn-lt"/>
                <a:ea typeface="+mn-ea"/>
                <a:cs typeface="+mn-cs"/>
              </a:rPr>
              <a:t>Contribution</a:t>
            </a:r>
            <a:r>
              <a:rPr lang="zh-CN" altLang="en-US" sz="1200" b="0" i="0" kern="1200" dirty="0">
                <a:solidFill>
                  <a:schemeClr val="tx1"/>
                </a:solidFill>
                <a:effectLst/>
                <a:latin typeface="+mn-lt"/>
                <a:ea typeface="+mn-ea"/>
                <a:cs typeface="+mn-cs"/>
              </a:rPr>
              <a:t>提供支撑，也把结果分为两部分，首先在</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上验证</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学到的特征适用于下游任务；其次分析了</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学到的特征的语义。首先在</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上，作者与其他自监督工作的横向对比，使用相同的</a:t>
            </a:r>
            <a:r>
              <a:rPr lang="en-US" altLang="zh-CN" sz="1200" b="0" i="0" kern="1200" dirty="0">
                <a:solidFill>
                  <a:schemeClr val="tx1"/>
                </a:solidFill>
                <a:effectLst/>
                <a:latin typeface="+mn-lt"/>
                <a:ea typeface="+mn-ea"/>
                <a:cs typeface="+mn-cs"/>
              </a:rPr>
              <a:t>backbone</a:t>
            </a:r>
            <a:r>
              <a:rPr lang="zh-CN" altLang="en-US" sz="1200" b="0" i="0" kern="1200" dirty="0">
                <a:solidFill>
                  <a:schemeClr val="tx1"/>
                </a:solidFill>
                <a:effectLst/>
                <a:latin typeface="+mn-lt"/>
                <a:ea typeface="+mn-ea"/>
                <a:cs typeface="+mn-cs"/>
              </a:rPr>
              <a:t>网络</a:t>
            </a:r>
            <a:r>
              <a:rPr lang="en-US" altLang="zh-CN" sz="1200" b="0" i="0" kern="1200" dirty="0" err="1">
                <a:solidFill>
                  <a:schemeClr val="tx1"/>
                </a:solidFill>
                <a:effectLst/>
                <a:latin typeface="+mn-lt"/>
                <a:ea typeface="+mn-ea"/>
                <a:cs typeface="+mn-cs"/>
              </a:rPr>
              <a:t>resnet50</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达到</a:t>
            </a:r>
            <a:r>
              <a:rPr lang="en-US" altLang="zh-CN" sz="1200" b="0" i="0" kern="1200" dirty="0">
                <a:solidFill>
                  <a:schemeClr val="tx1"/>
                </a:solidFill>
                <a:effectLst/>
                <a:latin typeface="+mn-lt"/>
                <a:ea typeface="+mn-ea"/>
                <a:cs typeface="+mn-cs"/>
              </a:rPr>
              <a:t>SOTA</a:t>
            </a:r>
            <a:r>
              <a:rPr lang="zh-CN" altLang="en-US" sz="1200" b="0" i="0" kern="1200" dirty="0">
                <a:solidFill>
                  <a:schemeClr val="tx1"/>
                </a:solidFill>
                <a:effectLst/>
                <a:latin typeface="+mn-lt"/>
                <a:ea typeface="+mn-ea"/>
                <a:cs typeface="+mn-cs"/>
              </a:rPr>
              <a:t>。在使用</a:t>
            </a:r>
            <a:r>
              <a:rPr lang="en-US" altLang="zh-CN" sz="1200" b="0" i="0" kern="1200" dirty="0">
                <a:solidFill>
                  <a:schemeClr val="tx1"/>
                </a:solidFill>
                <a:effectLst/>
                <a:latin typeface="+mn-lt"/>
                <a:ea typeface="+mn-ea"/>
                <a:cs typeface="+mn-cs"/>
              </a:rPr>
              <a:t>Vit-s</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outperforms </a:t>
            </a:r>
            <a:r>
              <a:rPr lang="en-US" altLang="zh-CN" sz="1200" b="0" i="0" kern="1200" dirty="0" err="1">
                <a:solidFill>
                  <a:schemeClr val="tx1"/>
                </a:solidFill>
                <a:effectLst/>
                <a:latin typeface="+mn-lt"/>
                <a:ea typeface="+mn-ea"/>
                <a:cs typeface="+mn-cs"/>
              </a:rPr>
              <a:t>BYOL</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MoCov2</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SwAV</a:t>
            </a:r>
            <a:r>
              <a:rPr lang="en-US" altLang="zh-CN" sz="1200" b="0" i="0" kern="1200" dirty="0">
                <a:solidFill>
                  <a:schemeClr val="tx1"/>
                </a:solidFill>
                <a:effectLst/>
                <a:latin typeface="+mn-lt"/>
                <a:ea typeface="+mn-ea"/>
                <a:cs typeface="+mn-cs"/>
              </a:rPr>
              <a:t> by +3.5% with linear classification and by +7.9% with k-NN evaluation.</a:t>
            </a:r>
            <a:r>
              <a:rPr lang="zh-CN" altLang="en-US" sz="1200" b="0" i="0" kern="1200" dirty="0">
                <a:solidFill>
                  <a:schemeClr val="tx1"/>
                </a:solidFill>
                <a:effectLst/>
                <a:latin typeface="+mn-lt"/>
                <a:ea typeface="+mn-ea"/>
                <a:cs typeface="+mn-cs"/>
              </a:rPr>
              <a:t>另外作者的一点发现就是</a:t>
            </a:r>
            <a:r>
              <a:rPr lang="en-US" altLang="zh-CN" sz="1200" b="0" i="0" kern="1200" dirty="0">
                <a:solidFill>
                  <a:schemeClr val="tx1"/>
                </a:solidFill>
                <a:effectLst/>
                <a:latin typeface="+mn-lt"/>
                <a:ea typeface="+mn-ea"/>
                <a:cs typeface="+mn-cs"/>
              </a:rPr>
              <a:t>DINO backbone</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vit-s</a:t>
            </a:r>
            <a:r>
              <a:rPr lang="zh-CN" altLang="en-US" sz="1200" b="0" i="0" kern="1200" dirty="0">
                <a:solidFill>
                  <a:schemeClr val="tx1"/>
                </a:solidFill>
                <a:effectLst/>
                <a:latin typeface="+mn-lt"/>
                <a:ea typeface="+mn-ea"/>
                <a:cs typeface="+mn-cs"/>
              </a:rPr>
              <a:t>时</a:t>
            </a:r>
            <a:r>
              <a:rPr lang="en-US" altLang="zh-CN" sz="1200" b="0" i="0" kern="1200" dirty="0" err="1">
                <a:solidFill>
                  <a:schemeClr val="tx1"/>
                </a:solidFill>
                <a:effectLst/>
                <a:latin typeface="+mn-lt"/>
                <a:ea typeface="+mn-ea"/>
                <a:cs typeface="+mn-cs"/>
              </a:rPr>
              <a:t>KNN</a:t>
            </a:r>
            <a:r>
              <a:rPr lang="zh-CN" altLang="en-US" sz="1200" b="0" i="0" kern="1200" dirty="0">
                <a:solidFill>
                  <a:schemeClr val="tx1"/>
                </a:solidFill>
                <a:effectLst/>
                <a:latin typeface="+mn-lt"/>
                <a:ea typeface="+mn-ea"/>
                <a:cs typeface="+mn-cs"/>
              </a:rPr>
              <a:t>相比于</a:t>
            </a:r>
            <a:r>
              <a:rPr lang="en-US" altLang="zh-CN" sz="1200" b="0" i="0" kern="1200" dirty="0">
                <a:solidFill>
                  <a:schemeClr val="tx1"/>
                </a:solidFill>
                <a:effectLst/>
                <a:latin typeface="+mn-lt"/>
                <a:ea typeface="+mn-ea"/>
                <a:cs typeface="+mn-cs"/>
              </a:rPr>
              <a:t>linear</a:t>
            </a:r>
            <a:r>
              <a:rPr lang="zh-CN" altLang="en-US" sz="1200" b="0" i="0" kern="1200" dirty="0">
                <a:solidFill>
                  <a:schemeClr val="tx1"/>
                </a:solidFill>
                <a:effectLst/>
                <a:latin typeface="+mn-lt"/>
                <a:ea typeface="+mn-ea"/>
                <a:cs typeface="+mn-cs"/>
              </a:rPr>
              <a:t>准确率降得很少，那这说明</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学到的特征分布已经比较接近</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验证集的数据分布了啊，所以</a:t>
            </a:r>
            <a:r>
              <a:rPr lang="en-US" altLang="zh-CN" sz="1200" b="0" i="0" kern="1200" dirty="0">
                <a:solidFill>
                  <a:schemeClr val="tx1"/>
                </a:solidFill>
                <a:effectLst/>
                <a:latin typeface="+mn-lt"/>
                <a:ea typeface="+mn-ea"/>
                <a:cs typeface="+mn-cs"/>
              </a:rPr>
              <a:t>linear</a:t>
            </a:r>
            <a:r>
              <a:rPr lang="zh-CN" altLang="en-US" sz="1200" b="0" i="0" kern="1200" dirty="0">
                <a:solidFill>
                  <a:schemeClr val="tx1"/>
                </a:solidFill>
                <a:effectLst/>
                <a:latin typeface="+mn-lt"/>
                <a:ea typeface="+mn-ea"/>
                <a:cs typeface="+mn-cs"/>
              </a:rPr>
              <a:t>这种有参数的分类器虽然可以缩小两者的</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但提升效果更有弦。作者认为</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学到的特征可能更适合直接比较特征的下游任务，因此还做了相关的后续实验。</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25</a:t>
            </a:fld>
            <a:endParaRPr lang="zh-CN" altLang="en-US"/>
          </a:p>
        </p:txBody>
      </p:sp>
    </p:spTree>
    <p:extLst>
      <p:ext uri="{BB962C8B-B14F-4D97-AF65-F5344CB8AC3E}">
        <p14:creationId xmlns:p14="http://schemas.microsoft.com/office/powerpoint/2010/main" val="174730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其次是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改用不同的</a:t>
            </a:r>
            <a:r>
              <a:rPr lang="en-US" altLang="zh-CN" sz="1200" b="0" i="0" kern="1200" dirty="0">
                <a:solidFill>
                  <a:schemeClr val="tx1"/>
                </a:solidFill>
                <a:effectLst/>
                <a:latin typeface="+mn-lt"/>
                <a:ea typeface="+mn-ea"/>
                <a:cs typeface="+mn-cs"/>
              </a:rPr>
              <a:t>backbone</a:t>
            </a:r>
            <a:r>
              <a:rPr lang="zh-CN" altLang="en-US" sz="1200" b="0" i="0" kern="1200" dirty="0">
                <a:solidFill>
                  <a:schemeClr val="tx1"/>
                </a:solidFill>
                <a:effectLst/>
                <a:latin typeface="+mn-lt"/>
                <a:ea typeface="+mn-ea"/>
                <a:cs typeface="+mn-cs"/>
              </a:rPr>
              <a:t>网络的纵向对比，相比于在</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中增加</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层数。这是很自然的结果，减小</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分割图块的大小的话</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将输入图片转换成的</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序列就变长了，输入信息损失更少，更容易学到好的表征。这与</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原文中有监督任务一致，减小图块的大小提升模型性能。</a:t>
            </a:r>
            <a:r>
              <a:rPr lang="en-US" altLang="zh-CN" sz="1200" b="0" i="0" kern="1200" dirty="0" err="1">
                <a:solidFill>
                  <a:schemeClr val="tx1"/>
                </a:solidFill>
                <a:effectLst/>
                <a:latin typeface="+mn-lt"/>
                <a:ea typeface="+mn-ea"/>
                <a:cs typeface="+mn-cs"/>
              </a:rPr>
              <a:t>ViT</a:t>
            </a:r>
            <a:r>
              <a:rPr lang="en-US" altLang="zh-CN" sz="1200" b="0" i="0" kern="1200" dirty="0">
                <a:solidFill>
                  <a:schemeClr val="tx1"/>
                </a:solidFill>
                <a:effectLst/>
                <a:latin typeface="+mn-lt"/>
                <a:ea typeface="+mn-ea"/>
                <a:cs typeface="+mn-cs"/>
              </a:rPr>
              <a:t>-B/(8 × 8 patches) with DINO achieves 80.1% top-1 in linear and 77.4% with a k-NN classifier with 10× less parameters and 1.4× faster run time than previous SOTA(</a:t>
            </a:r>
            <a:r>
              <a:rPr lang="en-US" altLang="zh-CN" sz="1200" b="0" i="0" kern="1200" dirty="0" err="1">
                <a:solidFill>
                  <a:schemeClr val="tx1"/>
                </a:solidFill>
                <a:effectLst/>
                <a:latin typeface="+mn-lt"/>
                <a:ea typeface="+mn-ea"/>
                <a:cs typeface="+mn-cs"/>
              </a:rPr>
              <a:t>SCLRv2</a:t>
            </a:r>
            <a:r>
              <a:rPr lang="en-US" altLang="zh-CN"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26</a:t>
            </a:fld>
            <a:endParaRPr lang="zh-CN" altLang="en-US"/>
          </a:p>
        </p:txBody>
      </p:sp>
    </p:spTree>
    <p:extLst>
      <p:ext uri="{BB962C8B-B14F-4D97-AF65-F5344CB8AC3E}">
        <p14:creationId xmlns:p14="http://schemas.microsoft.com/office/powerpoint/2010/main" val="2685265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在实验第二部分，作者试图分析</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自监督的</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学到的特征的特性，一共是三个特性：一是特征直接用于检索，二是学习到了图像中物体位置的信息，三是到下游任务良好的可迁移性</a:t>
            </a:r>
          </a:p>
          <a:p>
            <a:r>
              <a:rPr lang="zh-CN" altLang="en-US" sz="1200" b="0" i="0" kern="1200" dirty="0">
                <a:solidFill>
                  <a:schemeClr val="tx1"/>
                </a:solidFill>
                <a:effectLst/>
                <a:latin typeface="+mn-lt"/>
                <a:ea typeface="+mn-ea"/>
                <a:cs typeface="+mn-cs"/>
              </a:rPr>
              <a:t>首先作者观察到</a:t>
            </a:r>
            <a:r>
              <a:rPr lang="en-US" altLang="zh-CN" sz="1200" b="0" i="0" kern="1200" dirty="0" err="1">
                <a:solidFill>
                  <a:schemeClr val="tx1"/>
                </a:solidFill>
                <a:effectLst/>
                <a:latin typeface="+mn-lt"/>
                <a:ea typeface="+mn-ea"/>
                <a:cs typeface="+mn-cs"/>
              </a:rPr>
              <a:t>vit+kNN</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上的表现，</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学到的特征可能适合直接用于检索，在图像检索任务上使用</a:t>
            </a:r>
            <a:r>
              <a:rPr lang="en-US" altLang="zh-CN" sz="1200" b="0" i="0" kern="1200" dirty="0" err="1">
                <a:solidFill>
                  <a:schemeClr val="tx1"/>
                </a:solidFill>
                <a:effectLst/>
                <a:latin typeface="+mn-lt"/>
                <a:ea typeface="+mn-ea"/>
                <a:cs typeface="+mn-cs"/>
              </a:rPr>
              <a:t>kNN</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backbone</a:t>
            </a:r>
            <a:r>
              <a:rPr lang="zh-CN" altLang="en-US" sz="1200" b="0" i="0" kern="1200" dirty="0">
                <a:solidFill>
                  <a:schemeClr val="tx1"/>
                </a:solidFill>
                <a:effectLst/>
                <a:latin typeface="+mn-lt"/>
                <a:ea typeface="+mn-ea"/>
                <a:cs typeface="+mn-cs"/>
              </a:rPr>
              <a:t>输出的特征进行检索，可以看到，使用</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预训练时，</a:t>
            </a:r>
            <a:r>
              <a:rPr lang="en-US" altLang="zh-CN" sz="1200" b="0" i="0" kern="1200" dirty="0">
                <a:solidFill>
                  <a:schemeClr val="tx1"/>
                </a:solidFill>
                <a:effectLst/>
                <a:latin typeface="+mn-lt"/>
                <a:ea typeface="+mn-ea"/>
                <a:cs typeface="+mn-cs"/>
              </a:rPr>
              <a:t>vit-S</a:t>
            </a:r>
            <a:r>
              <a:rPr lang="zh-CN" altLang="en-US" sz="1200" b="0" i="0" kern="1200" dirty="0">
                <a:solidFill>
                  <a:schemeClr val="tx1"/>
                </a:solidFill>
                <a:effectLst/>
                <a:latin typeface="+mn-lt"/>
                <a:ea typeface="+mn-ea"/>
                <a:cs typeface="+mn-cs"/>
              </a:rPr>
              <a:t>在两个数据集上表现比有监督训练的好，另外作者强调自监督的优点在于可以用大量无标注数据进行训练，在换了个大型数据集后，</a:t>
            </a:r>
            <a:r>
              <a:rPr lang="en-US" altLang="zh-CN" sz="1200" b="0" i="0" kern="1200" dirty="0">
                <a:solidFill>
                  <a:schemeClr val="tx1"/>
                </a:solidFill>
                <a:effectLst/>
                <a:latin typeface="+mn-lt"/>
                <a:ea typeface="+mn-ea"/>
                <a:cs typeface="+mn-cs"/>
              </a:rPr>
              <a:t>vit-s</a:t>
            </a:r>
            <a:r>
              <a:rPr lang="zh-CN" altLang="en-US" sz="1200" b="0" i="0" kern="1200" dirty="0">
                <a:solidFill>
                  <a:schemeClr val="tx1"/>
                </a:solidFill>
                <a:effectLst/>
                <a:latin typeface="+mn-lt"/>
                <a:ea typeface="+mn-ea"/>
                <a:cs typeface="+mn-cs"/>
              </a:rPr>
              <a:t>的平均准确度接近了有监督的</a:t>
            </a:r>
            <a:r>
              <a:rPr lang="en-US" altLang="zh-CN" sz="1200" b="0" i="0" kern="1200" dirty="0" err="1">
                <a:solidFill>
                  <a:schemeClr val="tx1"/>
                </a:solidFill>
                <a:effectLst/>
                <a:latin typeface="+mn-lt"/>
                <a:ea typeface="+mn-ea"/>
                <a:cs typeface="+mn-cs"/>
              </a:rPr>
              <a:t>resnet101</a:t>
            </a:r>
            <a:endParaRPr lang="en-US" altLang="zh-CN" sz="1200" b="0" i="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27</a:t>
            </a:fld>
            <a:endParaRPr lang="zh-CN" altLang="en-US"/>
          </a:p>
        </p:txBody>
      </p:sp>
    </p:spTree>
    <p:extLst>
      <p:ext uri="{BB962C8B-B14F-4D97-AF65-F5344CB8AC3E}">
        <p14:creationId xmlns:p14="http://schemas.microsoft.com/office/powerpoint/2010/main" val="515499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DINO+viT</a:t>
            </a:r>
            <a:r>
              <a:rPr lang="zh-CN" altLang="en-US" sz="1200" b="0" i="0" kern="1200" dirty="0">
                <a:solidFill>
                  <a:schemeClr val="tx1"/>
                </a:solidFill>
                <a:effectLst/>
                <a:latin typeface="+mn-lt"/>
                <a:ea typeface="+mn-ea"/>
                <a:cs typeface="+mn-cs"/>
              </a:rPr>
              <a:t>的第二个特征是能学到图像的结构信息，</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中把输入图像的所有</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转成</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序列后，会再加入一个</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 最终输出为通过</a:t>
            </a:r>
            <a:r>
              <a:rPr lang="en-US" altLang="zh-CN" sz="1200" b="0" i="0" kern="1200" dirty="0">
                <a:solidFill>
                  <a:schemeClr val="tx1"/>
                </a:solidFill>
                <a:effectLst/>
                <a:latin typeface="+mn-lt"/>
                <a:ea typeface="+mn-ea"/>
                <a:cs typeface="+mn-cs"/>
              </a:rPr>
              <a:t>transformer encoder</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与其他</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的注意力分数就体现了</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最终输出的特征更注意原图中哪些位置，把注意力分数还原到每个</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对应的位置，然后可视化得到一个</a:t>
            </a:r>
            <a:r>
              <a:rPr lang="en-US" altLang="zh-CN" sz="1200" b="0" i="0" kern="1200" dirty="0">
                <a:solidFill>
                  <a:schemeClr val="tx1"/>
                </a:solidFill>
                <a:effectLst/>
                <a:latin typeface="+mn-lt"/>
                <a:ea typeface="+mn-ea"/>
                <a:cs typeface="+mn-cs"/>
              </a:rPr>
              <a:t>self-attention map</a:t>
            </a:r>
            <a:r>
              <a:rPr lang="zh-CN" altLang="en-US" sz="1200" b="0" i="0" kern="1200" dirty="0">
                <a:solidFill>
                  <a:schemeClr val="tx1"/>
                </a:solidFill>
                <a:effectLst/>
                <a:latin typeface="+mn-lt"/>
                <a:ea typeface="+mn-ea"/>
                <a:cs typeface="+mn-cs"/>
              </a:rPr>
              <a:t>，可以看到这个</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明显体现了原图的空间结构，所以作者认为</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的特征适合做图像分割任务，甚至这种可视化的</a:t>
            </a:r>
            <a:r>
              <a:rPr lang="en-US" altLang="zh-CN" sz="1200" b="0" i="0" kern="1200" dirty="0">
                <a:solidFill>
                  <a:schemeClr val="tx1"/>
                </a:solidFill>
                <a:effectLst/>
                <a:latin typeface="+mn-lt"/>
                <a:ea typeface="+mn-ea"/>
                <a:cs typeface="+mn-cs"/>
              </a:rPr>
              <a:t>self-attention map</a:t>
            </a:r>
            <a:r>
              <a:rPr lang="zh-CN" altLang="en-US" sz="1200" b="0" i="0" kern="1200" dirty="0">
                <a:solidFill>
                  <a:schemeClr val="tx1"/>
                </a:solidFill>
                <a:effectLst/>
                <a:latin typeface="+mn-lt"/>
                <a:ea typeface="+mn-ea"/>
                <a:cs typeface="+mn-cs"/>
              </a:rPr>
              <a:t>也可以用来直接做分割任务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原文中用的是</a:t>
            </a:r>
            <a:r>
              <a:rPr lang="en-US" altLang="zh-CN" sz="1200" b="0" i="0" kern="1200" dirty="0">
                <a:solidFill>
                  <a:schemeClr val="tx1"/>
                </a:solidFill>
                <a:effectLst/>
                <a:latin typeface="+mn-lt"/>
                <a:ea typeface="+mn-ea"/>
                <a:cs typeface="+mn-cs"/>
              </a:rPr>
              <a:t> attention rollout</a:t>
            </a:r>
            <a:r>
              <a:rPr lang="zh-CN" altLang="en-US" sz="1200" b="0" i="0" kern="1200" dirty="0">
                <a:solidFill>
                  <a:schemeClr val="tx1"/>
                </a:solidFill>
                <a:effectLst/>
                <a:latin typeface="+mn-lt"/>
                <a:ea typeface="+mn-ea"/>
                <a:cs typeface="+mn-cs"/>
              </a:rPr>
              <a:t>算法可视化</a:t>
            </a:r>
            <a:r>
              <a:rPr lang="en-US" altLang="zh-CN" sz="1200" b="0" i="0" kern="1200">
                <a:solidFill>
                  <a:schemeClr val="tx1"/>
                </a:solidFill>
                <a:effectLst/>
                <a:latin typeface="+mn-lt"/>
                <a:ea typeface="+mn-ea"/>
                <a:cs typeface="+mn-cs"/>
              </a:rPr>
              <a:t>attention map】</a:t>
            </a:r>
            <a:r>
              <a:rPr lang="zh-CN" altLang="en-US" sz="1200" b="0" i="0" kern="1200" dirty="0">
                <a:solidFill>
                  <a:schemeClr val="tx1"/>
                </a:solidFill>
                <a:effectLst/>
                <a:latin typeface="+mn-lt"/>
                <a:ea typeface="+mn-ea"/>
                <a:cs typeface="+mn-cs"/>
              </a:rPr>
              <a:t>“</a:t>
            </a:r>
            <a:r>
              <a:rPr lang="en-US" altLang="zh-CN" dirty="0"/>
              <a:t>To compute maps of the attention from the output token to the input space (Figures 6 and 14), we used Attention Rollout (</a:t>
            </a:r>
            <a:r>
              <a:rPr lang="en-US" altLang="zh-CN" dirty="0" err="1"/>
              <a:t>Abnar</a:t>
            </a:r>
            <a:r>
              <a:rPr lang="en-US" altLang="zh-CN" dirty="0"/>
              <a:t> &amp; </a:t>
            </a:r>
            <a:r>
              <a:rPr lang="en-US" altLang="zh-CN" dirty="0" err="1"/>
              <a:t>Zuidema</a:t>
            </a:r>
            <a:r>
              <a:rPr lang="en-US" altLang="zh-CN" dirty="0"/>
              <a:t>, 2020). Briefly, we averaged attention weights of </a:t>
            </a:r>
            <a:r>
              <a:rPr lang="en-US" altLang="zh-CN" dirty="0" err="1"/>
              <a:t>ViTL</a:t>
            </a:r>
            <a:r>
              <a:rPr lang="en-US" altLang="zh-CN" dirty="0"/>
              <a:t>/16 across all heads and then recursively multiplied the weight matrices of all layers. This accounts for the mixing of attention across tokens through all layers.</a:t>
            </a:r>
            <a:r>
              <a:rPr lang="zh-CN" altLang="en-US"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28</a:t>
            </a:fld>
            <a:endParaRPr lang="zh-CN" altLang="en-US"/>
          </a:p>
        </p:txBody>
      </p:sp>
    </p:spTree>
    <p:extLst>
      <p:ext uri="{BB962C8B-B14F-4D97-AF65-F5344CB8AC3E}">
        <p14:creationId xmlns:p14="http://schemas.microsoft.com/office/powerpoint/2010/main" val="4076555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于是作者首先利用</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预训练的</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DAVIS-2017</a:t>
            </a:r>
            <a:r>
              <a:rPr lang="zh-CN" altLang="en-US" sz="1200" b="0" i="0" kern="1200" dirty="0">
                <a:solidFill>
                  <a:schemeClr val="tx1"/>
                </a:solidFill>
                <a:effectLst/>
                <a:latin typeface="+mn-lt"/>
                <a:ea typeface="+mn-ea"/>
                <a:cs typeface="+mn-cs"/>
              </a:rPr>
              <a:t>数据集上做视频实例分割任务，作者说只直接利用连续帧的特征做分割，不对预训练模型</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，结果</a:t>
            </a:r>
            <a:r>
              <a:rPr lang="en-US" altLang="zh-CN" sz="1200" b="0" i="0" kern="1200" dirty="0">
                <a:solidFill>
                  <a:schemeClr val="tx1"/>
                </a:solidFill>
                <a:effectLst/>
                <a:latin typeface="+mn-lt"/>
                <a:ea typeface="+mn-ea"/>
                <a:cs typeface="+mn-cs"/>
              </a:rPr>
              <a:t>Vit-s/8</a:t>
            </a:r>
            <a:r>
              <a:rPr lang="zh-CN" altLang="en-US" sz="1200" b="0" i="0" kern="1200" dirty="0">
                <a:solidFill>
                  <a:schemeClr val="tx1"/>
                </a:solidFill>
                <a:effectLst/>
                <a:latin typeface="+mn-lt"/>
                <a:ea typeface="+mn-ea"/>
                <a:cs typeface="+mn-cs"/>
              </a:rPr>
              <a:t>比有监督方法还要好，足以说明</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确实学到了一些空间结构信息</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29</a:t>
            </a:fld>
            <a:endParaRPr lang="zh-CN" altLang="en-US"/>
          </a:p>
        </p:txBody>
      </p:sp>
    </p:spTree>
    <p:extLst>
      <p:ext uri="{BB962C8B-B14F-4D97-AF65-F5344CB8AC3E}">
        <p14:creationId xmlns:p14="http://schemas.microsoft.com/office/powerpoint/2010/main" val="123485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首先对比学习是种自监督学习方法 自监督学习：有监督学习中每条数据的</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，或者说语义标签，来自于人工标注，比如图示中用于分类的类标签</a:t>
            </a:r>
            <a:r>
              <a:rPr lang="en-US" altLang="zh-CN" sz="1200" b="0" i="0" kern="1200" dirty="0">
                <a:solidFill>
                  <a:schemeClr val="tx1"/>
                </a:solidFill>
                <a:effectLst/>
                <a:latin typeface="+mn-lt"/>
                <a:ea typeface="+mn-ea"/>
                <a:cs typeface="+mn-cs"/>
              </a:rPr>
              <a:t>dog\cat</a:t>
            </a:r>
            <a:r>
              <a:rPr lang="zh-CN" altLang="en-US" sz="1200" b="0" i="0" kern="1200" dirty="0">
                <a:solidFill>
                  <a:schemeClr val="tx1"/>
                </a:solidFill>
                <a:effectLst/>
                <a:latin typeface="+mn-lt"/>
                <a:ea typeface="+mn-ea"/>
                <a:cs typeface="+mn-cs"/>
              </a:rPr>
              <a:t>，但自监督学习没有利用人工标注，而是从无标注的数据中构造</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，而这个过程可以看作一个</a:t>
            </a:r>
            <a:r>
              <a:rPr lang="en-US" altLang="zh-CN" sz="1200" b="0" i="0" kern="1200" dirty="0">
                <a:solidFill>
                  <a:schemeClr val="tx1"/>
                </a:solidFill>
                <a:effectLst/>
                <a:latin typeface="+mn-lt"/>
                <a:ea typeface="+mn-ea"/>
                <a:cs typeface="+mn-cs"/>
              </a:rPr>
              <a:t>pretext task</a:t>
            </a:r>
            <a:r>
              <a:rPr lang="zh-CN" altLang="en-US" sz="1200" b="0" i="0" kern="1200" dirty="0">
                <a:solidFill>
                  <a:schemeClr val="tx1"/>
                </a:solidFill>
                <a:effectLst/>
                <a:latin typeface="+mn-lt"/>
                <a:ea typeface="+mn-ea"/>
                <a:cs typeface="+mn-cs"/>
              </a:rPr>
              <a:t>，委托任务或者说代理任务，比如说</a:t>
            </a:r>
            <a:r>
              <a:rPr lang="en-US" altLang="zh-CN" sz="1200" b="0" i="0" kern="1200" dirty="0">
                <a:solidFill>
                  <a:schemeClr val="tx1"/>
                </a:solidFill>
                <a:effectLst/>
                <a:latin typeface="+mn-lt"/>
                <a:ea typeface="+mn-ea"/>
                <a:cs typeface="+mn-cs"/>
              </a:rPr>
              <a:t>MAE</a:t>
            </a:r>
            <a:r>
              <a:rPr lang="zh-CN" altLang="en-US" sz="1200" b="0" i="0" kern="1200" dirty="0">
                <a:solidFill>
                  <a:schemeClr val="tx1"/>
                </a:solidFill>
                <a:effectLst/>
                <a:latin typeface="+mn-lt"/>
                <a:ea typeface="+mn-ea"/>
                <a:cs typeface="+mn-cs"/>
              </a:rPr>
              <a:t>中将随机遮挡的图像作为输入，原图像作为</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，设计损失函数让输出与原图像尽可能相似。我们可以期待在一个设计合理的</a:t>
            </a:r>
            <a:r>
              <a:rPr lang="en-US" altLang="zh-CN" sz="1200" b="0" i="0" kern="1200" dirty="0">
                <a:solidFill>
                  <a:schemeClr val="tx1"/>
                </a:solidFill>
                <a:effectLst/>
                <a:latin typeface="+mn-lt"/>
                <a:ea typeface="+mn-ea"/>
                <a:cs typeface="+mn-cs"/>
              </a:rPr>
              <a:t>pretext task</a:t>
            </a:r>
            <a:r>
              <a:rPr lang="zh-CN" altLang="en-US" sz="1200" b="0" i="0" kern="1200" dirty="0">
                <a:solidFill>
                  <a:schemeClr val="tx1"/>
                </a:solidFill>
                <a:effectLst/>
                <a:latin typeface="+mn-lt"/>
                <a:ea typeface="+mn-ea"/>
                <a:cs typeface="+mn-cs"/>
              </a:rPr>
              <a:t>中，其训练的</a:t>
            </a:r>
            <a:r>
              <a:rPr lang="en-US" altLang="zh-CN" sz="1200" b="0" i="0" kern="1200" dirty="0">
                <a:solidFill>
                  <a:schemeClr val="tx1"/>
                </a:solidFill>
                <a:effectLst/>
                <a:latin typeface="+mn-lt"/>
                <a:ea typeface="+mn-ea"/>
                <a:cs typeface="+mn-cs"/>
              </a:rPr>
              <a:t>backbone</a:t>
            </a:r>
            <a:r>
              <a:rPr lang="zh-CN" altLang="en-US" sz="1200" b="0" i="0" kern="1200" dirty="0">
                <a:solidFill>
                  <a:schemeClr val="tx1"/>
                </a:solidFill>
                <a:effectLst/>
                <a:latin typeface="+mn-lt"/>
                <a:ea typeface="+mn-ea"/>
                <a:cs typeface="+mn-cs"/>
              </a:rPr>
              <a:t>网络能被驱使着多多少少学习到，如何表达无标注数据的语义特征。</a:t>
            </a:r>
          </a:p>
          <a:p>
            <a:r>
              <a:rPr lang="zh-CN" altLang="en-US" sz="1200" b="0" i="0" kern="1200" dirty="0">
                <a:solidFill>
                  <a:schemeClr val="tx1"/>
                </a:solidFill>
                <a:effectLst/>
                <a:latin typeface="+mn-lt"/>
                <a:ea typeface="+mn-ea"/>
                <a:cs typeface="+mn-cs"/>
              </a:rPr>
              <a:t>自监督学习的场景往往是在大量无标注数据上预训练模型，之后再在标注有限的下游任务中微调</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模型参数</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3</a:t>
            </a:fld>
            <a:endParaRPr lang="zh-CN" altLang="en-US"/>
          </a:p>
        </p:txBody>
      </p:sp>
    </p:spTree>
    <p:extLst>
      <p:ext uri="{BB962C8B-B14F-4D97-AF65-F5344CB8AC3E}">
        <p14:creationId xmlns:p14="http://schemas.microsoft.com/office/powerpoint/2010/main" val="1391180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然后作者又对</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self-attention map</a:t>
            </a:r>
            <a:r>
              <a:rPr lang="zh-CN" altLang="en-US" sz="1200" b="0" i="0" kern="1200" dirty="0">
                <a:solidFill>
                  <a:schemeClr val="tx1"/>
                </a:solidFill>
                <a:effectLst/>
                <a:latin typeface="+mn-lt"/>
                <a:ea typeface="+mn-ea"/>
                <a:cs typeface="+mn-cs"/>
              </a:rPr>
              <a:t>做了一些其他实验，首先</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与其他</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的注意力分数之和为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，作者只保留部分</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，使其注意力分数之和为</a:t>
            </a:r>
            <a:r>
              <a:rPr lang="en-US" altLang="zh-CN" sz="1200" b="0" i="0" kern="1200" dirty="0">
                <a:solidFill>
                  <a:schemeClr val="tx1"/>
                </a:solidFill>
                <a:effectLst/>
                <a:latin typeface="+mn-lt"/>
                <a:ea typeface="+mn-ea"/>
                <a:cs typeface="+mn-cs"/>
              </a:rPr>
              <a:t>0.6</a:t>
            </a:r>
            <a:r>
              <a:rPr lang="zh-CN" altLang="en-US" sz="1200" b="0" i="0" kern="1200" dirty="0">
                <a:solidFill>
                  <a:schemeClr val="tx1"/>
                </a:solidFill>
                <a:effectLst/>
                <a:latin typeface="+mn-lt"/>
                <a:ea typeface="+mn-ea"/>
                <a:cs typeface="+mn-cs"/>
              </a:rPr>
              <a:t>，保留的</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直接作为图像分割的</a:t>
            </a:r>
            <a:r>
              <a:rPr lang="en-US" altLang="zh-CN" sz="1200" b="0" i="0" kern="1200" dirty="0">
                <a:solidFill>
                  <a:schemeClr val="tx1"/>
                </a:solidFill>
                <a:effectLst/>
                <a:latin typeface="+mn-lt"/>
                <a:ea typeface="+mn-ea"/>
                <a:cs typeface="+mn-cs"/>
              </a:rPr>
              <a:t>mask</a:t>
            </a:r>
            <a:r>
              <a:rPr lang="zh-CN" altLang="en-US" sz="1200" b="0" i="0" kern="1200" dirty="0">
                <a:solidFill>
                  <a:schemeClr val="tx1"/>
                </a:solidFill>
                <a:effectLst/>
                <a:latin typeface="+mn-lt"/>
                <a:ea typeface="+mn-ea"/>
                <a:cs typeface="+mn-cs"/>
              </a:rPr>
              <a:t>。这样做的话，在</a:t>
            </a:r>
            <a:r>
              <a:rPr lang="en-US" altLang="zh-CN" sz="1200" b="0" i="0" kern="1200" dirty="0">
                <a:solidFill>
                  <a:schemeClr val="tx1"/>
                </a:solidFill>
                <a:effectLst/>
                <a:latin typeface="+mn-lt"/>
                <a:ea typeface="+mn-ea"/>
                <a:cs typeface="+mn-cs"/>
              </a:rPr>
              <a:t>PASCAL </a:t>
            </a:r>
            <a:r>
              <a:rPr lang="en-US" altLang="zh-CN" sz="1200" b="0" i="0" kern="1200" dirty="0" err="1">
                <a:solidFill>
                  <a:schemeClr val="tx1"/>
                </a:solidFill>
                <a:effectLst/>
                <a:latin typeface="+mn-lt"/>
                <a:ea typeface="+mn-ea"/>
                <a:cs typeface="+mn-cs"/>
              </a:rPr>
              <a:t>VOC12</a:t>
            </a:r>
            <a:r>
              <a:rPr lang="zh-CN" altLang="en-US" sz="1200" b="0" i="0" kern="1200" dirty="0">
                <a:solidFill>
                  <a:schemeClr val="tx1"/>
                </a:solidFill>
                <a:effectLst/>
                <a:latin typeface="+mn-lt"/>
                <a:ea typeface="+mn-ea"/>
                <a:cs typeface="+mn-cs"/>
              </a:rPr>
              <a:t>数据集上，</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自监督预训练的的</a:t>
            </a:r>
            <a:r>
              <a:rPr lang="en-US" altLang="zh-CN" sz="1200" b="0" i="0" kern="1200" dirty="0">
                <a:solidFill>
                  <a:schemeClr val="tx1"/>
                </a:solidFill>
                <a:effectLst/>
                <a:latin typeface="+mn-lt"/>
                <a:ea typeface="+mn-ea"/>
                <a:cs typeface="+mn-cs"/>
              </a:rPr>
              <a:t>vit-s</a:t>
            </a:r>
            <a:r>
              <a:rPr lang="zh-CN" altLang="en-US" sz="1200" b="0" i="0" kern="1200" dirty="0">
                <a:solidFill>
                  <a:schemeClr val="tx1"/>
                </a:solidFill>
                <a:effectLst/>
                <a:latin typeface="+mn-lt"/>
                <a:ea typeface="+mn-ea"/>
                <a:cs typeface="+mn-cs"/>
              </a:rPr>
              <a:t>甚至比直接有监督图像分割的性能好</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30</a:t>
            </a:fld>
            <a:endParaRPr lang="zh-CN" altLang="en-US"/>
          </a:p>
        </p:txBody>
      </p:sp>
    </p:spTree>
    <p:extLst>
      <p:ext uri="{BB962C8B-B14F-4D97-AF65-F5344CB8AC3E}">
        <p14:creationId xmlns:p14="http://schemas.microsoft.com/office/powerpoint/2010/main" val="326207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其次我们刚才可视化的是</a:t>
            </a:r>
            <a:r>
              <a:rPr lang="en-US" altLang="zh-CN" sz="1200" b="0" i="0" kern="1200" dirty="0">
                <a:solidFill>
                  <a:schemeClr val="tx1"/>
                </a:solidFill>
                <a:effectLst/>
                <a:latin typeface="+mn-lt"/>
                <a:ea typeface="+mn-ea"/>
                <a:cs typeface="+mn-cs"/>
              </a:rPr>
              <a:t>class token</a:t>
            </a:r>
            <a:r>
              <a:rPr lang="zh-CN" altLang="en-US" sz="1200" b="0" i="0" kern="1200" dirty="0">
                <a:solidFill>
                  <a:schemeClr val="tx1"/>
                </a:solidFill>
                <a:effectLst/>
                <a:latin typeface="+mn-lt"/>
                <a:ea typeface="+mn-ea"/>
                <a:cs typeface="+mn-cs"/>
              </a:rPr>
              <a:t>在所有注意力头上与其他</a:t>
            </a:r>
            <a:r>
              <a:rPr lang="en-US" altLang="zh-CN" sz="1200" b="0" i="0" kern="1200" dirty="0">
                <a:solidFill>
                  <a:schemeClr val="tx1"/>
                </a:solidFill>
                <a:effectLst/>
                <a:latin typeface="+mn-lt"/>
                <a:ea typeface="+mn-ea"/>
                <a:cs typeface="+mn-cs"/>
              </a:rPr>
              <a:t>patch</a:t>
            </a:r>
            <a:r>
              <a:rPr lang="zh-CN" altLang="en-US" sz="1200" b="0" i="0" kern="1200" dirty="0">
                <a:solidFill>
                  <a:schemeClr val="tx1"/>
                </a:solidFill>
                <a:effectLst/>
                <a:latin typeface="+mn-lt"/>
                <a:ea typeface="+mn-ea"/>
                <a:cs typeface="+mn-cs"/>
              </a:rPr>
              <a:t>的注意力分数（可能是所有</a:t>
            </a:r>
            <a:r>
              <a:rPr lang="en-US" altLang="zh-CN" sz="1200" b="0" i="0" kern="1200" dirty="0">
                <a:solidFill>
                  <a:schemeClr val="tx1"/>
                </a:solidFill>
                <a:effectLst/>
                <a:latin typeface="+mn-lt"/>
                <a:ea typeface="+mn-ea"/>
                <a:cs typeface="+mn-cs"/>
              </a:rPr>
              <a:t>heads</a:t>
            </a:r>
            <a:r>
              <a:rPr lang="zh-CN" altLang="en-US" sz="1200" b="0" i="0" kern="1200" dirty="0">
                <a:solidFill>
                  <a:schemeClr val="tx1"/>
                </a:solidFill>
                <a:effectLst/>
                <a:latin typeface="+mn-lt"/>
                <a:ea typeface="+mn-ea"/>
                <a:cs typeface="+mn-cs"/>
              </a:rPr>
              <a:t>上做了个平均？），接下来作者把 每个自注意力头对应的</a:t>
            </a:r>
            <a:r>
              <a:rPr lang="en-US" altLang="zh-CN" sz="1200" b="0" i="0" kern="1200" dirty="0">
                <a:solidFill>
                  <a:schemeClr val="tx1"/>
                </a:solidFill>
                <a:effectLst/>
                <a:latin typeface="+mn-lt"/>
                <a:ea typeface="+mn-ea"/>
                <a:cs typeface="+mn-cs"/>
              </a:rPr>
              <a:t>self-attention map</a:t>
            </a:r>
            <a:r>
              <a:rPr lang="zh-CN" altLang="en-US" sz="1200" b="0" i="0" kern="1200" dirty="0">
                <a:solidFill>
                  <a:schemeClr val="tx1"/>
                </a:solidFill>
                <a:effectLst/>
                <a:latin typeface="+mn-lt"/>
                <a:ea typeface="+mn-ea"/>
                <a:cs typeface="+mn-cs"/>
              </a:rPr>
              <a:t>用不同颜色绘制后叠加，可以看到不同</a:t>
            </a:r>
            <a:r>
              <a:rPr lang="en-US" altLang="zh-CN" sz="1200" b="0" i="0" kern="1200" dirty="0">
                <a:solidFill>
                  <a:schemeClr val="tx1"/>
                </a:solidFill>
                <a:effectLst/>
                <a:latin typeface="+mn-lt"/>
                <a:ea typeface="+mn-ea"/>
                <a:cs typeface="+mn-cs"/>
              </a:rPr>
              <a:t>attention head</a:t>
            </a:r>
            <a:r>
              <a:rPr lang="zh-CN" altLang="en-US" sz="1200" b="0" i="0" kern="1200" dirty="0">
                <a:solidFill>
                  <a:schemeClr val="tx1"/>
                </a:solidFill>
                <a:effectLst/>
                <a:latin typeface="+mn-lt"/>
                <a:ea typeface="+mn-ea"/>
                <a:cs typeface="+mn-cs"/>
              </a:rPr>
              <a:t>注意的是图像不同的部分，佐证了</a:t>
            </a:r>
            <a:r>
              <a:rPr lang="en-US" altLang="zh-CN" sz="1200" b="0" i="0" kern="1200" dirty="0" err="1">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可以引导模型学习一些高层的语义。</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原文中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dirty="0"/>
              <a:t>To compute maps of the attention from the output token to the input space (Figures 6 and 14), we used Attention Rollout (</a:t>
            </a:r>
            <a:r>
              <a:rPr lang="en-US" altLang="zh-CN" dirty="0" err="1"/>
              <a:t>Abnar</a:t>
            </a:r>
            <a:r>
              <a:rPr lang="en-US" altLang="zh-CN" dirty="0"/>
              <a:t> &amp; </a:t>
            </a:r>
            <a:r>
              <a:rPr lang="en-US" altLang="zh-CN" dirty="0" err="1"/>
              <a:t>Zuidema</a:t>
            </a:r>
            <a:r>
              <a:rPr lang="en-US" altLang="zh-CN" dirty="0"/>
              <a:t>, 2020). Briefly, we averaged attention weights of </a:t>
            </a:r>
            <a:r>
              <a:rPr lang="en-US" altLang="zh-CN" dirty="0" err="1"/>
              <a:t>ViTL</a:t>
            </a:r>
            <a:r>
              <a:rPr lang="en-US" altLang="zh-CN" dirty="0"/>
              <a:t>/16 across all heads and then recursively multiplied the weight matrices of all layers. This accounts for the mixing of attention across tokens through all layers.</a:t>
            </a:r>
            <a:r>
              <a:rPr lang="zh-CN" altLang="en-US" sz="1200" b="0" i="0" kern="1200" dirty="0">
                <a:solidFill>
                  <a:schemeClr val="tx1"/>
                </a:solidFill>
                <a:effectLst/>
                <a:latin typeface="+mn-lt"/>
                <a:ea typeface="+mn-ea"/>
                <a:cs typeface="+mn-cs"/>
              </a:rPr>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31</a:t>
            </a:fld>
            <a:endParaRPr lang="zh-CN" altLang="en-US"/>
          </a:p>
        </p:txBody>
      </p:sp>
    </p:spTree>
    <p:extLst>
      <p:ext uri="{BB962C8B-B14F-4D97-AF65-F5344CB8AC3E}">
        <p14:creationId xmlns:p14="http://schemas.microsoft.com/office/powerpoint/2010/main" val="1912486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DINO+viT</a:t>
            </a:r>
            <a:r>
              <a:rPr lang="zh-CN" altLang="en-US" sz="1200" b="0" i="0" kern="1200" dirty="0">
                <a:solidFill>
                  <a:schemeClr val="tx1"/>
                </a:solidFill>
                <a:effectLst/>
                <a:latin typeface="+mn-lt"/>
                <a:ea typeface="+mn-ea"/>
                <a:cs typeface="+mn-cs"/>
              </a:rPr>
              <a:t>的第三个特征是能学到迁移性好的特征，在一开始的实验中，</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是在去除标注的</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训练集预训练的，而下游任务是</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验证集上的图像分类，同源数据说明不了预训练模型的可迁移性，所以作者有针对这一点做了新的实验，同样是</a:t>
            </a:r>
            <a:r>
              <a:rPr lang="en-US" altLang="zh-CN" sz="1200" b="0" i="0" kern="1200" dirty="0" err="1">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上预训练</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，但在不同数据集上微调模型做下游任务，结论是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比起有监督预训练在不同下游任务的泛化性更强，指标上基本高</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个点。</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32</a:t>
            </a:fld>
            <a:endParaRPr lang="zh-CN" altLang="en-US"/>
          </a:p>
        </p:txBody>
      </p:sp>
    </p:spTree>
    <p:extLst>
      <p:ext uri="{BB962C8B-B14F-4D97-AF65-F5344CB8AC3E}">
        <p14:creationId xmlns:p14="http://schemas.microsoft.com/office/powerpoint/2010/main" val="85447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最后是两个消融实验</a:t>
            </a:r>
          </a:p>
          <a:p>
            <a:r>
              <a:rPr lang="zh-CN" altLang="en-US" sz="1200" b="0" i="0" kern="1200" dirty="0">
                <a:solidFill>
                  <a:schemeClr val="tx1"/>
                </a:solidFill>
                <a:effectLst/>
                <a:latin typeface="+mn-lt"/>
                <a:ea typeface="+mn-ea"/>
                <a:cs typeface="+mn-cs"/>
              </a:rPr>
              <a:t>首先作者想证明</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网络结构中各个部分的有效性，于是对比了几种</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结构的变种，加上参考工作中的结构或是删除原有部分。可以看出对于提升预训练效果比较关键的部分是</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默认使用的交叉熵</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，以及对正样本采用不同尺寸的裁剪。不使用动量更新的策略时，发生了模型坍塌，所以无负样本对比学习的一个关键可能是构造非对称的网络结构</a:t>
            </a:r>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33</a:t>
            </a:fld>
            <a:endParaRPr lang="zh-CN" altLang="en-US"/>
          </a:p>
        </p:txBody>
      </p:sp>
    </p:spTree>
    <p:extLst>
      <p:ext uri="{BB962C8B-B14F-4D97-AF65-F5344CB8AC3E}">
        <p14:creationId xmlns:p14="http://schemas.microsoft.com/office/powerpoint/2010/main" val="1040421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另外就是验证了减小</a:t>
            </a:r>
            <a:r>
              <a:rPr lang="en-US" altLang="zh-CN" sz="1200" b="0" i="0" kern="1200" dirty="0">
                <a:solidFill>
                  <a:schemeClr val="tx1"/>
                </a:solidFill>
                <a:effectLst/>
                <a:latin typeface="+mn-lt"/>
                <a:ea typeface="+mn-ea"/>
                <a:cs typeface="+mn-cs"/>
              </a:rPr>
              <a:t>vit</a:t>
            </a:r>
            <a:r>
              <a:rPr lang="zh-CN" altLang="en-US" sz="1200" b="0" i="0" kern="1200" dirty="0">
                <a:solidFill>
                  <a:schemeClr val="tx1"/>
                </a:solidFill>
                <a:effectLst/>
                <a:latin typeface="+mn-lt"/>
                <a:ea typeface="+mn-ea"/>
                <a:cs typeface="+mn-cs"/>
              </a:rPr>
              <a:t>中图块的大小能提升模型自监督训练的效果</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34</a:t>
            </a:fld>
            <a:endParaRPr lang="zh-CN" altLang="en-US"/>
          </a:p>
        </p:txBody>
      </p:sp>
    </p:spTree>
    <p:extLst>
      <p:ext uri="{BB962C8B-B14F-4D97-AF65-F5344CB8AC3E}">
        <p14:creationId xmlns:p14="http://schemas.microsoft.com/office/powerpoint/2010/main" val="109792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35</a:t>
            </a:fld>
            <a:endParaRPr lang="zh-CN" altLang="en-US"/>
          </a:p>
        </p:txBody>
      </p:sp>
    </p:spTree>
    <p:extLst>
      <p:ext uri="{BB962C8B-B14F-4D97-AF65-F5344CB8AC3E}">
        <p14:creationId xmlns:p14="http://schemas.microsoft.com/office/powerpoint/2010/main" val="215463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那么很显然，不同自监督方法的一大区别是可以设计不同的代理任务，而对比学习中通常构建一个个体判别</a:t>
            </a:r>
            <a:r>
              <a:rPr lang="en-US" altLang="zh-CN" sz="1200" b="0" i="0" kern="1200" dirty="0">
                <a:solidFill>
                  <a:schemeClr val="tx1"/>
                </a:solidFill>
                <a:effectLst/>
                <a:latin typeface="+mn-lt"/>
                <a:ea typeface="+mn-ea"/>
                <a:cs typeface="+mn-cs"/>
              </a:rPr>
              <a:t>Instance discrimination</a:t>
            </a:r>
            <a:r>
              <a:rPr lang="zh-CN" altLang="en-US" sz="1200" b="0" i="0" kern="1200" dirty="0">
                <a:solidFill>
                  <a:schemeClr val="tx1"/>
                </a:solidFill>
                <a:effectLst/>
                <a:latin typeface="+mn-lt"/>
                <a:ea typeface="+mn-ea"/>
                <a:cs typeface="+mn-cs"/>
              </a:rPr>
              <a:t>的任务，这个</a:t>
            </a:r>
            <a:r>
              <a:rPr lang="en-US"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简单地说就是，既然无标注数据每张图片，都没有</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，那就每张图片都各自临时对应一个独特的</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好了，也就是如果把这个任务看作分类，那么每张图片单独作为一类，模型训练的目标就是尽可能把各张图片区分开来。其次呢，一张图片</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可以通过数据增强得到一些图片</a:t>
            </a:r>
            <a:r>
              <a:rPr lang="en-US" altLang="zh-CN" sz="1200" b="0" i="0" kern="1200" dirty="0">
                <a:solidFill>
                  <a:schemeClr val="tx1"/>
                </a:solidFill>
                <a:effectLst/>
                <a:latin typeface="+mn-lt"/>
                <a:ea typeface="+mn-ea"/>
                <a:cs typeface="+mn-cs"/>
              </a:rPr>
              <a:t>(x^+12)</a:t>
            </a:r>
            <a:r>
              <a:rPr lang="zh-CN" altLang="en-US" sz="1200" b="0" i="0" kern="1200" dirty="0">
                <a:solidFill>
                  <a:schemeClr val="tx1"/>
                </a:solidFill>
                <a:effectLst/>
                <a:latin typeface="+mn-lt"/>
                <a:ea typeface="+mn-ea"/>
                <a:cs typeface="+mn-cs"/>
              </a:rPr>
              <a:t>，这些图都可以视为相同</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，彼此互为正样本。而数据集中</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以外的图片，和</a:t>
            </a:r>
            <a:r>
              <a:rPr lang="en-US" altLang="zh-CN" sz="1200" b="0" i="0" kern="1200" dirty="0">
                <a:solidFill>
                  <a:schemeClr val="tx1"/>
                </a:solidFill>
                <a:effectLst/>
                <a:latin typeface="+mn-lt"/>
                <a:ea typeface="+mn-ea"/>
                <a:cs typeface="+mn-cs"/>
              </a:rPr>
              <a:t>x label</a:t>
            </a:r>
            <a:r>
              <a:rPr lang="zh-CN" altLang="en-US" sz="1200" b="0" i="0" kern="1200" dirty="0">
                <a:solidFill>
                  <a:schemeClr val="tx1"/>
                </a:solidFill>
                <a:effectLst/>
                <a:latin typeface="+mn-lt"/>
                <a:ea typeface="+mn-ea"/>
                <a:cs typeface="+mn-cs"/>
              </a:rPr>
              <a:t>不同，彼此互为负样本。假设通过模型</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提取图像特征，那么损失函数的设计原则就是最大化正样本特征的相似度，最小化负样本特征的相似度。</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4</a:t>
            </a:fld>
            <a:endParaRPr lang="zh-CN" altLang="en-US"/>
          </a:p>
        </p:txBody>
      </p:sp>
    </p:spTree>
    <p:extLst>
      <p:ext uri="{BB962C8B-B14F-4D97-AF65-F5344CB8AC3E}">
        <p14:creationId xmlns:p14="http://schemas.microsoft.com/office/powerpoint/2010/main" val="305591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以上就是个体判别任务的流程，实质上这个任务给学习到的特征施加了两个约束，首先是</a:t>
            </a:r>
            <a:r>
              <a:rPr lang="en-US" altLang="zh-CN" sz="1200" b="0" i="0" kern="1200" dirty="0">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也就是训练中损失函数迫使模型拉近正样本间的距离，因为正样本是同一张图像增强得到的不同图像，宏观上看是将相似的图像聚集了。数据增强中底层的视觉特征容易改变，比如旋转改变了像素纹理方向，而更抽象的语义特征不容易改变，比如一张</a:t>
            </a:r>
            <a:r>
              <a:rPr lang="en-US" altLang="zh-CN" sz="1200" b="0" i="0" kern="1200" dirty="0">
                <a:solidFill>
                  <a:schemeClr val="tx1"/>
                </a:solidFill>
                <a:effectLst/>
                <a:latin typeface="+mn-lt"/>
                <a:ea typeface="+mn-ea"/>
                <a:cs typeface="+mn-cs"/>
              </a:rPr>
              <a:t>cat</a:t>
            </a:r>
            <a:r>
              <a:rPr lang="zh-CN" altLang="en-US" sz="1200" b="0" i="0" kern="1200" dirty="0">
                <a:solidFill>
                  <a:schemeClr val="tx1"/>
                </a:solidFill>
                <a:effectLst/>
                <a:latin typeface="+mn-lt"/>
                <a:ea typeface="+mn-ea"/>
                <a:cs typeface="+mn-cs"/>
              </a:rPr>
              <a:t>的图像旋转后里面的</a:t>
            </a:r>
            <a:r>
              <a:rPr lang="en-US" altLang="zh-CN" sz="1200" b="0" i="0" kern="1200" dirty="0">
                <a:solidFill>
                  <a:schemeClr val="tx1"/>
                </a:solidFill>
                <a:effectLst/>
                <a:latin typeface="+mn-lt"/>
                <a:ea typeface="+mn-ea"/>
                <a:cs typeface="+mn-cs"/>
              </a:rPr>
              <a:t>cat</a:t>
            </a:r>
            <a:r>
              <a:rPr lang="zh-CN" altLang="en-US" sz="1200" b="0" i="0" kern="1200" dirty="0">
                <a:solidFill>
                  <a:schemeClr val="tx1"/>
                </a:solidFill>
                <a:effectLst/>
                <a:latin typeface="+mn-lt"/>
                <a:ea typeface="+mn-ea"/>
                <a:cs typeface="+mn-cs"/>
              </a:rPr>
              <a:t>还是只有两只耳朵两只眼睛。</a:t>
            </a:r>
            <a:r>
              <a:rPr lang="en-US" altLang="zh-CN" sz="1200" b="0" i="0" kern="1200" dirty="0">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这一约束保障模型能提取出数据增强中不变的语义信息；另一方面，</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这一约束拉开了负样本间的距离，这将驱使无标注数据中每张图像在特征空间中均匀分布，</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是有必要的，如果没有这个约束，那么模型就存在一个捷径解，那就是收敛时所有图像都输出相同或相近的特征，这样学到的特征没有意义，因为区分不开不同图片了，或者说模型只学到了所有数据共有的，更底层的语义。可以说</a:t>
            </a:r>
            <a:r>
              <a:rPr lang="en-US" altLang="zh-CN" sz="1200" b="0" i="0" kern="1200" dirty="0">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是很多对比学习工作的方法论</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5</a:t>
            </a:fld>
            <a:endParaRPr lang="zh-CN" altLang="en-US"/>
          </a:p>
        </p:txBody>
      </p:sp>
    </p:spTree>
    <p:extLst>
      <p:ext uri="{BB962C8B-B14F-4D97-AF65-F5344CB8AC3E}">
        <p14:creationId xmlns:p14="http://schemas.microsoft.com/office/powerpoint/2010/main" val="198860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模型结构相对复杂一点，首先来看相关工作</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的结构，首先构造正样本和负样本，假设</a:t>
            </a:r>
            <a:r>
              <a:rPr lang="en-US" altLang="zh-CN" sz="1200" b="0" i="0" kern="1200" dirty="0" err="1">
                <a:solidFill>
                  <a:schemeClr val="tx1"/>
                </a:solidFill>
                <a:effectLst/>
                <a:latin typeface="+mn-lt"/>
                <a:ea typeface="+mn-ea"/>
                <a:cs typeface="+mn-cs"/>
              </a:rPr>
              <a:t>bactch_size</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那么其中每张图像通过数据增强得到</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个正样本，这一对正样本与其他</a:t>
            </a:r>
            <a:r>
              <a:rPr lang="en-US" altLang="zh-CN" sz="1200" b="0" i="0" kern="1200" dirty="0" err="1">
                <a:solidFill>
                  <a:schemeClr val="tx1"/>
                </a:solidFill>
                <a:effectLst/>
                <a:latin typeface="+mn-lt"/>
                <a:ea typeface="+mn-ea"/>
                <a:cs typeface="+mn-cs"/>
              </a:rPr>
              <a:t>2n</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个增强数据互为负样本。损失函数的话是</a:t>
            </a:r>
            <a:r>
              <a:rPr lang="en-US" altLang="zh-CN" sz="1200" b="0" i="0" kern="1200" dirty="0" err="1">
                <a:solidFill>
                  <a:schemeClr val="tx1"/>
                </a:solidFill>
                <a:effectLst/>
                <a:latin typeface="+mn-lt"/>
                <a:ea typeface="+mn-ea"/>
                <a:cs typeface="+mn-cs"/>
              </a:rPr>
              <a:t>softmax</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交叉熵的形式，所有样本计算余弦相似度，损失函数分式中分子是一对正样本的相似度，分母是其中一个正样本与所有负样本相似度之和，这样模型参数优化中会受到 </a:t>
            </a:r>
            <a:r>
              <a:rPr lang="en-US" altLang="zh-CN" sz="1200" b="0" i="0" kern="1200" dirty="0">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两种约束，符合对比学习的套路。在模型结构上呢分为两部分，</a:t>
            </a:r>
            <a:r>
              <a:rPr lang="en-US" altLang="zh-CN" sz="1200" b="1" i="0" kern="1200" dirty="0">
                <a:solidFill>
                  <a:schemeClr val="tx1"/>
                </a:solidFill>
                <a:effectLst/>
                <a:latin typeface="+mn-lt"/>
                <a:ea typeface="+mn-ea"/>
                <a:cs typeface="+mn-cs"/>
              </a:rPr>
              <a:t>Representation</a:t>
            </a:r>
            <a:r>
              <a:rPr lang="zh-CN" altLang="en-US" sz="1200" b="0" i="0" kern="1200" dirty="0">
                <a:solidFill>
                  <a:schemeClr val="tx1"/>
                </a:solidFill>
                <a:effectLst/>
                <a:latin typeface="+mn-lt"/>
                <a:ea typeface="+mn-ea"/>
                <a:cs typeface="+mn-cs"/>
              </a:rPr>
              <a:t> 部分用</a:t>
            </a:r>
            <a:r>
              <a:rPr lang="en-US" altLang="zh-CN" sz="1200" b="0" i="0" kern="1200" dirty="0" err="1">
                <a:solidFill>
                  <a:schemeClr val="tx1"/>
                </a:solidFill>
                <a:effectLst/>
                <a:latin typeface="+mn-lt"/>
                <a:ea typeface="+mn-ea"/>
                <a:cs typeface="+mn-cs"/>
              </a:rPr>
              <a:t>Resnet50</a:t>
            </a:r>
            <a:r>
              <a:rPr lang="zh-CN" altLang="en-US" sz="1200" b="0" i="0" kern="1200" dirty="0">
                <a:solidFill>
                  <a:schemeClr val="tx1"/>
                </a:solidFill>
                <a:effectLst/>
                <a:latin typeface="+mn-lt"/>
                <a:ea typeface="+mn-ea"/>
                <a:cs typeface="+mn-cs"/>
              </a:rPr>
              <a:t>提取特征，后面</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是一层</a:t>
            </a:r>
            <a:r>
              <a:rPr lang="en-US" altLang="zh-CN" sz="1200" b="0" i="0" kern="1200" dirty="0" err="1">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。最终舍弃</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层，只保留</a:t>
            </a:r>
            <a:r>
              <a:rPr lang="en-US" altLang="zh-CN" sz="1200" b="0" i="0" kern="1200" dirty="0">
                <a:solidFill>
                  <a:schemeClr val="tx1"/>
                </a:solidFill>
                <a:effectLst/>
                <a:latin typeface="+mn-lt"/>
                <a:ea typeface="+mn-ea"/>
                <a:cs typeface="+mn-cs"/>
              </a:rPr>
              <a:t>Representation</a:t>
            </a:r>
            <a:r>
              <a:rPr lang="zh-CN" altLang="en-US" sz="1200" b="0" i="0" kern="1200" dirty="0">
                <a:solidFill>
                  <a:schemeClr val="tx1"/>
                </a:solidFill>
                <a:effectLst/>
                <a:latin typeface="+mn-lt"/>
                <a:ea typeface="+mn-ea"/>
                <a:cs typeface="+mn-cs"/>
              </a:rPr>
              <a:t>网络</a:t>
            </a:r>
          </a:p>
          <a:p>
            <a:r>
              <a:rPr lang="en-US" altLang="zh-CN" sz="1200" b="0" i="0" kern="1200" dirty="0">
                <a:solidFill>
                  <a:schemeClr val="tx1"/>
                </a:solidFill>
                <a:effectLst/>
                <a:latin typeface="+mn-lt"/>
                <a:ea typeface="+mn-ea"/>
                <a:cs typeface="+mn-cs"/>
              </a:rPr>
              <a:t>【Q】</a:t>
            </a:r>
          </a:p>
          <a:p>
            <a:r>
              <a:rPr lang="zh-CN" altLang="en-US" sz="1200" b="0" i="0" kern="1200" dirty="0">
                <a:solidFill>
                  <a:schemeClr val="tx1"/>
                </a:solidFill>
                <a:effectLst/>
                <a:latin typeface="+mn-lt"/>
                <a:ea typeface="+mn-ea"/>
                <a:cs typeface="+mn-cs"/>
              </a:rPr>
              <a:t>原因：如果没有</a:t>
            </a:r>
            <a:r>
              <a:rPr lang="en-US" altLang="zh-CN" sz="1200" b="0" i="0" kern="1200" dirty="0">
                <a:solidFill>
                  <a:schemeClr val="tx1"/>
                </a:solidFill>
                <a:effectLst/>
                <a:latin typeface="+mn-lt"/>
                <a:ea typeface="+mn-ea"/>
                <a:cs typeface="+mn-cs"/>
              </a:rPr>
              <a:t>Projection</a:t>
            </a:r>
            <a:r>
              <a:rPr lang="zh-CN" altLang="en-US" sz="1200" b="0" i="0" kern="1200" dirty="0">
                <a:solidFill>
                  <a:schemeClr val="tx1"/>
                </a:solidFill>
                <a:effectLst/>
                <a:latin typeface="+mn-lt"/>
                <a:ea typeface="+mn-ea"/>
                <a:cs typeface="+mn-cs"/>
              </a:rPr>
              <a:t>层，那么在对比损失函数中就是直接比较</a:t>
            </a:r>
            <a:r>
              <a:rPr lang="en-US" altLang="zh-CN" sz="1200" b="0" i="0" kern="1200" dirty="0" err="1">
                <a:solidFill>
                  <a:schemeClr val="tx1"/>
                </a:solidFill>
                <a:effectLst/>
                <a:latin typeface="+mn-lt"/>
                <a:ea typeface="+mn-ea"/>
                <a:cs typeface="+mn-cs"/>
              </a:rPr>
              <a:t>Resnet50</a:t>
            </a:r>
            <a:r>
              <a:rPr lang="zh-CN" altLang="en-US" sz="1200" b="0" i="0" kern="1200" dirty="0">
                <a:solidFill>
                  <a:schemeClr val="tx1"/>
                </a:solidFill>
                <a:effectLst/>
                <a:latin typeface="+mn-lt"/>
                <a:ea typeface="+mn-ea"/>
                <a:cs typeface="+mn-cs"/>
              </a:rPr>
              <a:t>提取的图像特征相似度，这会让正样本特征直接趋近，但正样本是同一图像数据增强得到的，这样得到的特征会损失数据增强相关的语义信息。例如一张猫的图片 旋转不同角度的图像特征相近，那就难以通过特征分布分辨猫的头是朝那边的了。加上一层</a:t>
            </a:r>
            <a:r>
              <a:rPr lang="en-US" altLang="zh-CN" sz="1200" b="0" i="0" kern="1200" dirty="0" err="1">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的话，正样本间就可能不需要特别趋近了，只要特征过</a:t>
            </a:r>
            <a:r>
              <a:rPr lang="en-US" altLang="zh-CN" sz="1200" b="0" i="0" kern="1200" dirty="0" err="1">
                <a:solidFill>
                  <a:schemeClr val="tx1"/>
                </a:solidFill>
                <a:effectLst/>
                <a:latin typeface="+mn-lt"/>
                <a:ea typeface="+mn-ea"/>
                <a:cs typeface="+mn-cs"/>
              </a:rPr>
              <a:t>MLP</a:t>
            </a:r>
            <a:r>
              <a:rPr lang="zh-CN" altLang="en-US" sz="1200" b="0" i="0" kern="1200" dirty="0">
                <a:solidFill>
                  <a:schemeClr val="tx1"/>
                </a:solidFill>
                <a:effectLst/>
                <a:latin typeface="+mn-lt"/>
                <a:ea typeface="+mn-ea"/>
                <a:cs typeface="+mn-cs"/>
              </a:rPr>
              <a:t>的结果趋近就行，一定程度上保留下了数据增强相关的语义信息</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6</a:t>
            </a:fld>
            <a:endParaRPr lang="zh-CN" altLang="en-US"/>
          </a:p>
        </p:txBody>
      </p:sp>
    </p:spTree>
    <p:extLst>
      <p:ext uri="{BB962C8B-B14F-4D97-AF65-F5344CB8AC3E}">
        <p14:creationId xmlns:p14="http://schemas.microsoft.com/office/powerpoint/2010/main" val="970089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下面讲</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，首先这篇工作</a:t>
            </a:r>
            <a:r>
              <a:rPr lang="en-US" altLang="zh-CN" sz="1200" b="0" i="0" kern="1200" dirty="0">
                <a:solidFill>
                  <a:schemeClr val="tx1"/>
                </a:solidFill>
                <a:effectLst/>
                <a:latin typeface="+mn-lt"/>
                <a:ea typeface="+mn-ea"/>
                <a:cs typeface="+mn-cs"/>
              </a:rPr>
              <a:t>follow</a:t>
            </a:r>
            <a:r>
              <a:rPr lang="zh-CN" altLang="en-US" sz="1200" b="0" i="0" kern="1200" dirty="0">
                <a:solidFill>
                  <a:schemeClr val="tx1"/>
                </a:solidFill>
                <a:effectLst/>
                <a:latin typeface="+mn-lt"/>
                <a:ea typeface="+mn-ea"/>
                <a:cs typeface="+mn-cs"/>
              </a:rPr>
              <a:t>了</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的架构，其次</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的模型结构大体与</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一样，因此原理上只重点讲一下</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，它和</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最大的不同是没有负样本了，只利用正样本，正样本还是成对的，损失函数就是正样本间的</a:t>
            </a:r>
            <a:r>
              <a:rPr lang="en-US" altLang="zh-CN" sz="1200" b="0" i="0" kern="1200" dirty="0" err="1">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，但是还记得我们之前说过对比学习往往要靠负样本对特征施加</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约束吗</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7</a:t>
            </a:fld>
            <a:endParaRPr lang="zh-CN" altLang="en-US"/>
          </a:p>
        </p:txBody>
      </p:sp>
    </p:spTree>
    <p:extLst>
      <p:ext uri="{BB962C8B-B14F-4D97-AF65-F5344CB8AC3E}">
        <p14:creationId xmlns:p14="http://schemas.microsoft.com/office/powerpoint/2010/main" val="3671347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可以肯定的是，没有</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的对比学习是容易模型坍塌的，也就是特征空间中所有样本点集中到一起，因为</a:t>
            </a:r>
            <a:r>
              <a:rPr lang="en-US" altLang="zh-CN" sz="1200" b="0" i="0" kern="1200" dirty="0">
                <a:solidFill>
                  <a:schemeClr val="tx1"/>
                </a:solidFill>
                <a:effectLst/>
                <a:latin typeface="+mn-lt"/>
                <a:ea typeface="+mn-ea"/>
                <a:cs typeface="+mn-cs"/>
              </a:rPr>
              <a:t>Uniformity</a:t>
            </a:r>
            <a:r>
              <a:rPr lang="zh-CN" altLang="en-US" sz="1200" b="0" i="0" kern="1200" dirty="0">
                <a:solidFill>
                  <a:schemeClr val="tx1"/>
                </a:solidFill>
                <a:effectLst/>
                <a:latin typeface="+mn-lt"/>
                <a:ea typeface="+mn-ea"/>
                <a:cs typeface="+mn-cs"/>
              </a:rPr>
              <a:t>是样本间的斥力，而</a:t>
            </a:r>
            <a:r>
              <a:rPr lang="en-US" altLang="zh-CN" sz="1200" b="0" i="0" kern="1200" dirty="0">
                <a:solidFill>
                  <a:schemeClr val="tx1"/>
                </a:solidFill>
                <a:effectLst/>
                <a:latin typeface="+mn-lt"/>
                <a:ea typeface="+mn-ea"/>
                <a:cs typeface="+mn-cs"/>
              </a:rPr>
              <a:t>Alignment</a:t>
            </a:r>
            <a:r>
              <a:rPr lang="zh-CN" altLang="en-US" sz="1200" b="0" i="0" kern="1200" dirty="0">
                <a:solidFill>
                  <a:schemeClr val="tx1"/>
                </a:solidFill>
                <a:effectLst/>
                <a:latin typeface="+mn-lt"/>
                <a:ea typeface="+mn-ea"/>
                <a:cs typeface="+mn-cs"/>
              </a:rPr>
              <a:t>是样本间的吸引力</a:t>
            </a:r>
          </a:p>
          <a:p>
            <a:r>
              <a:rPr lang="zh-CN" altLang="en-US" sz="1200" b="0" i="0" kern="1200" dirty="0">
                <a:solidFill>
                  <a:schemeClr val="tx1"/>
                </a:solidFill>
                <a:effectLst/>
                <a:latin typeface="+mn-lt"/>
                <a:ea typeface="+mn-ea"/>
                <a:cs typeface="+mn-cs"/>
              </a:rPr>
              <a:t>为什么</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能避免模型坍塌，这件事可能难以分析，但很可能是</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中的非对称模型结构导致的，主要有以下两点原因</a:t>
            </a:r>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8</a:t>
            </a:fld>
            <a:endParaRPr lang="zh-CN" altLang="en-US"/>
          </a:p>
        </p:txBody>
      </p:sp>
    </p:spTree>
    <p:extLst>
      <p:ext uri="{BB962C8B-B14F-4D97-AF65-F5344CB8AC3E}">
        <p14:creationId xmlns:p14="http://schemas.microsoft.com/office/powerpoint/2010/main" val="145955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中一对正样本送入的两支网络不是同一个网络（</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中是同一个），而其中一支叫做</a:t>
            </a:r>
            <a:r>
              <a:rPr lang="en-US" altLang="zh-CN" sz="1200" b="0" i="0" kern="1200" dirty="0">
                <a:solidFill>
                  <a:schemeClr val="tx1"/>
                </a:solidFill>
                <a:effectLst/>
                <a:latin typeface="+mn-lt"/>
                <a:ea typeface="+mn-ea"/>
                <a:cs typeface="+mn-cs"/>
              </a:rPr>
              <a:t>online network</a:t>
            </a:r>
            <a:r>
              <a:rPr lang="zh-CN" altLang="en-US" sz="1200" b="0" i="0" kern="1200" dirty="0">
                <a:solidFill>
                  <a:schemeClr val="tx1"/>
                </a:solidFill>
                <a:effectLst/>
                <a:latin typeface="+mn-lt"/>
                <a:ea typeface="+mn-ea"/>
                <a:cs typeface="+mn-cs"/>
              </a:rPr>
              <a:t>（上面一支）</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（下面），</a:t>
            </a:r>
            <a:r>
              <a:rPr lang="en-US" altLang="zh-CN" sz="1200" b="0" i="0" kern="1200" dirty="0">
                <a:solidFill>
                  <a:schemeClr val="tx1"/>
                </a:solidFill>
                <a:effectLst/>
                <a:latin typeface="+mn-lt"/>
                <a:ea typeface="+mn-ea"/>
                <a:cs typeface="+mn-cs"/>
              </a:rPr>
              <a:t>target</a:t>
            </a:r>
            <a:r>
              <a:rPr lang="zh-CN" altLang="en-US" sz="1200" b="0" i="0" kern="1200" dirty="0">
                <a:solidFill>
                  <a:schemeClr val="tx1"/>
                </a:solidFill>
                <a:effectLst/>
                <a:latin typeface="+mn-lt"/>
                <a:ea typeface="+mn-ea"/>
                <a:cs typeface="+mn-cs"/>
              </a:rPr>
              <a:t>作为辅助网络，最终只保留</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repersetation</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是通过损失函数的梯度更新的，而</a:t>
            </a:r>
            <a:r>
              <a:rPr lang="en-US" altLang="zh-CN" sz="1200" b="0" i="0" kern="1200" dirty="0">
                <a:solidFill>
                  <a:schemeClr val="tx1"/>
                </a:solidFill>
                <a:effectLst/>
                <a:latin typeface="+mn-lt"/>
                <a:ea typeface="+mn-ea"/>
                <a:cs typeface="+mn-cs"/>
              </a:rPr>
              <a:t>target network</a:t>
            </a:r>
            <a:r>
              <a:rPr lang="zh-CN" altLang="en-US" sz="1200" b="0" i="0" kern="1200" dirty="0">
                <a:solidFill>
                  <a:schemeClr val="tx1"/>
                </a:solidFill>
                <a:effectLst/>
                <a:latin typeface="+mn-lt"/>
                <a:ea typeface="+mn-ea"/>
                <a:cs typeface="+mn-cs"/>
              </a:rPr>
              <a:t>在梯度计算中直接</a:t>
            </a:r>
            <a:r>
              <a:rPr lang="en-US" altLang="zh-CN" sz="1200" b="0" i="0" kern="1200" dirty="0">
                <a:solidFill>
                  <a:schemeClr val="tx1"/>
                </a:solidFill>
                <a:effectLst/>
                <a:latin typeface="+mn-lt"/>
                <a:ea typeface="+mn-ea"/>
                <a:cs typeface="+mn-cs"/>
              </a:rPr>
              <a:t>detach</a:t>
            </a:r>
            <a:r>
              <a:rPr lang="zh-CN" altLang="en-US" sz="1200" b="0" i="0" kern="1200" dirty="0">
                <a:solidFill>
                  <a:schemeClr val="tx1"/>
                </a:solidFill>
                <a:effectLst/>
                <a:latin typeface="+mn-lt"/>
                <a:ea typeface="+mn-ea"/>
                <a:cs typeface="+mn-cs"/>
              </a:rPr>
              <a:t>掉了，每次迭代</a:t>
            </a:r>
            <a:r>
              <a:rPr lang="en-US" altLang="zh-CN" sz="1200" b="0" i="0" kern="1200" dirty="0">
                <a:solidFill>
                  <a:schemeClr val="tx1"/>
                </a:solidFill>
                <a:effectLst/>
                <a:latin typeface="+mn-lt"/>
                <a:ea typeface="+mn-ea"/>
                <a:cs typeface="+mn-cs"/>
              </a:rPr>
              <a:t>target </a:t>
            </a:r>
            <a:r>
              <a:rPr lang="zh-CN" altLang="en-US" sz="1200" b="0" i="0" kern="1200" dirty="0">
                <a:solidFill>
                  <a:schemeClr val="tx1"/>
                </a:solidFill>
                <a:effectLst/>
                <a:latin typeface="+mn-lt"/>
                <a:ea typeface="+mn-ea"/>
                <a:cs typeface="+mn-cs"/>
              </a:rPr>
              <a:t>网络</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会去直接照搬</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网络的权重</a:t>
            </a:r>
            <a:r>
              <a:rPr lang="en-US" altLang="zh-CN" sz="1200" b="0" i="0" kern="1200" dirty="0">
                <a:solidFill>
                  <a:schemeClr val="tx1"/>
                </a:solidFill>
                <a:effectLst/>
                <a:latin typeface="+mn-lt"/>
                <a:ea typeface="+mn-ea"/>
                <a:cs typeface="+mn-cs"/>
              </a:rPr>
              <a:t>\theta</a:t>
            </a:r>
            <a:r>
              <a:rPr lang="zh-CN" altLang="en-US" sz="1200" b="0" i="0" kern="1200" dirty="0">
                <a:solidFill>
                  <a:schemeClr val="tx1"/>
                </a:solidFill>
                <a:effectLst/>
                <a:latin typeface="+mn-lt"/>
                <a:ea typeface="+mn-ea"/>
                <a:cs typeface="+mn-cs"/>
              </a:rPr>
              <a:t>，但每次只会照搬一点点，也就是动量更新，其中每次更新中自身参数权重为</a:t>
            </a:r>
            <a:r>
              <a:rPr lang="en-US" altLang="zh-CN" sz="1200" b="0" i="0" kern="1200" dirty="0">
                <a:solidFill>
                  <a:schemeClr val="tx1"/>
                </a:solidFill>
                <a:effectLst/>
                <a:latin typeface="+mn-lt"/>
                <a:ea typeface="+mn-ea"/>
                <a:cs typeface="+mn-cs"/>
              </a:rPr>
              <a:t>0.99</a:t>
            </a:r>
            <a:r>
              <a:rPr lang="zh-CN" altLang="en-US" sz="1200" b="0" i="0" kern="1200" dirty="0">
                <a:solidFill>
                  <a:schemeClr val="tx1"/>
                </a:solidFill>
                <a:effectLst/>
                <a:latin typeface="+mn-lt"/>
                <a:ea typeface="+mn-ea"/>
                <a:cs typeface="+mn-cs"/>
              </a:rPr>
              <a:t>，因此</a:t>
            </a:r>
            <a:r>
              <a:rPr lang="en-US" altLang="zh-CN" sz="1200" b="0" i="0" kern="1200" dirty="0">
                <a:solidFill>
                  <a:schemeClr val="tx1"/>
                </a:solidFill>
                <a:effectLst/>
                <a:latin typeface="+mn-lt"/>
                <a:ea typeface="+mn-ea"/>
                <a:cs typeface="+mn-cs"/>
              </a:rPr>
              <a:t>target </a:t>
            </a:r>
            <a:r>
              <a:rPr lang="zh-CN" altLang="en-US" sz="1200" b="0" i="0" kern="1200" dirty="0">
                <a:solidFill>
                  <a:schemeClr val="tx1"/>
                </a:solidFill>
                <a:effectLst/>
                <a:latin typeface="+mn-lt"/>
                <a:ea typeface="+mn-ea"/>
                <a:cs typeface="+mn-cs"/>
              </a:rPr>
              <a:t>网络可以看作是在和</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网络同步训练，但更新速度远慢于</a:t>
            </a:r>
            <a:r>
              <a:rPr lang="en-US" altLang="zh-CN" sz="1200" b="0" i="0" kern="1200" dirty="0">
                <a:solidFill>
                  <a:schemeClr val="tx1"/>
                </a:solidFill>
                <a:effectLst/>
                <a:latin typeface="+mn-lt"/>
                <a:ea typeface="+mn-ea"/>
                <a:cs typeface="+mn-cs"/>
              </a:rPr>
              <a:t>online</a:t>
            </a:r>
            <a:r>
              <a:rPr lang="zh-CN" altLang="en-US" sz="1200" b="0" i="0" kern="1200" dirty="0">
                <a:solidFill>
                  <a:schemeClr val="tx1"/>
                </a:solidFill>
                <a:effectLst/>
                <a:latin typeface="+mn-lt"/>
                <a:ea typeface="+mn-ea"/>
                <a:cs typeface="+mn-cs"/>
              </a:rPr>
              <a:t>。</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9</a:t>
            </a:fld>
            <a:endParaRPr lang="zh-CN" altLang="en-US"/>
          </a:p>
        </p:txBody>
      </p:sp>
    </p:spTree>
    <p:extLst>
      <p:ext uri="{BB962C8B-B14F-4D97-AF65-F5344CB8AC3E}">
        <p14:creationId xmlns:p14="http://schemas.microsoft.com/office/powerpoint/2010/main" val="323799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B953F3-7E39-4CC0-929A-8281FDD31976}" type="datetime1">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370676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F60906-DE5F-4CF5-8EA6-A86FFD6DF0D2}" type="datetime1">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254309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2B3475-01BD-4D6F-8D0F-BA578B61B3C9}" type="datetime1">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30143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3769" y="360596"/>
            <a:ext cx="7886700" cy="970615"/>
          </a:xfrm>
        </p:spPr>
        <p:txBody>
          <a:bodyPr>
            <a:normAutofit/>
          </a:bodyPr>
          <a:lstStyle>
            <a:lvl1pPr>
              <a:defRPr sz="4000" b="1"/>
            </a:lvl1pPr>
          </a:lstStyle>
          <a:p>
            <a:r>
              <a:rPr lang="zh-CN" altLang="en-US" dirty="0"/>
              <a:t>单击此处编辑母版标题样式</a:t>
            </a:r>
          </a:p>
        </p:txBody>
      </p:sp>
      <p:sp>
        <p:nvSpPr>
          <p:cNvPr id="3" name="内容占位符 2"/>
          <p:cNvSpPr>
            <a:spLocks noGrp="1"/>
          </p:cNvSpPr>
          <p:nvPr>
            <p:ph idx="1" hasCustomPrompt="1"/>
          </p:nvPr>
        </p:nvSpPr>
        <p:spPr>
          <a:xfrm>
            <a:off x="628650" y="1479176"/>
            <a:ext cx="7886700" cy="4581245"/>
          </a:xfrm>
        </p:spPr>
        <p:txBody>
          <a:bodyPr>
            <a:normAutofit/>
          </a:bodyPr>
          <a:lstStyle>
            <a:lvl1pPr marL="457200" indent="-457200">
              <a:lnSpc>
                <a:spcPct val="100000"/>
              </a:lnSpc>
              <a:buFont typeface="Wingdings" panose="05000000000000000000" pitchFamily="2" charset="2"/>
              <a:buChar char="Ø"/>
              <a:defRPr sz="2800" b="1" baseline="0">
                <a:solidFill>
                  <a:schemeClr val="tx1"/>
                </a:solidFill>
                <a:latin typeface="Times New Roman" panose="02020603050405020304" pitchFamily="18" charset="0"/>
                <a:ea typeface="黑体" panose="02010609060101010101" pitchFamily="49" charset="-122"/>
              </a:defRPr>
            </a:lvl1pPr>
            <a:lvl2pPr marL="685800" indent="-342900">
              <a:lnSpc>
                <a:spcPct val="100000"/>
              </a:lnSpc>
              <a:buFont typeface="Arial" panose="020B0604020202020204" pitchFamily="34" charset="0"/>
              <a:buChar char="•"/>
              <a:defRPr sz="2200" baseline="0">
                <a:latin typeface="Cambria" panose="02040503050406030204" pitchFamily="18" charset="0"/>
              </a:defRPr>
            </a:lvl2pPr>
            <a:lvl3pPr marL="971550" indent="-285750">
              <a:lnSpc>
                <a:spcPct val="100000"/>
              </a:lnSpc>
              <a:buFontTx/>
              <a:buChar char="-"/>
              <a:defRPr sz="1800" baseline="0">
                <a:latin typeface="Times New Roman" panose="02020603050405020304" pitchFamily="18" charset="0"/>
                <a:ea typeface="楷体" panose="02010609060101010101" pitchFamily="49" charset="-122"/>
              </a:defRPr>
            </a:lvl3pPr>
            <a:lvl4pPr marL="1314450" indent="-285750">
              <a:lnSpc>
                <a:spcPct val="100000"/>
              </a:lnSpc>
              <a:buFont typeface="Arial" panose="020B0604020202020204" pitchFamily="34" charset="0"/>
              <a:buChar char="•"/>
              <a:defRPr sz="1600"/>
            </a:lvl4pPr>
            <a:lvl5pPr>
              <a:lnSpc>
                <a:spcPct val="100000"/>
              </a:lnSpc>
              <a:defRPr sz="1600"/>
            </a:lvl5pPr>
          </a:lstStyle>
          <a:p>
            <a:pPr lvl="0"/>
            <a:r>
              <a:rPr lang="zh-CN" altLang="en-US" dirty="0"/>
              <a:t>单击此处编辑母版文本样式</a:t>
            </a:r>
          </a:p>
          <a:p>
            <a:pPr lvl="1"/>
            <a:r>
              <a:rPr lang="zh-CN" altLang="en-US" dirty="0"/>
              <a:t>第二级</a:t>
            </a:r>
          </a:p>
          <a:p>
            <a:pPr lvl="2"/>
            <a:r>
              <a:rPr lang="zh-CN" altLang="en-US" dirty="0"/>
              <a:t>第三级</a:t>
            </a:r>
            <a:endParaRPr lang="en-US" altLang="zh-CN" dirty="0"/>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5A300A5-DD88-48D2-930F-91FD0A741D65}" type="datetime1">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cxnSp>
        <p:nvCxnSpPr>
          <p:cNvPr id="8" name="直接连接符 7"/>
          <p:cNvCxnSpPr/>
          <p:nvPr userDrawn="1"/>
        </p:nvCxnSpPr>
        <p:spPr>
          <a:xfrm flipV="1">
            <a:off x="89647" y="1183246"/>
            <a:ext cx="8964706" cy="2"/>
          </a:xfrm>
          <a:prstGeom prst="line">
            <a:avLst/>
          </a:prstGeom>
          <a:ln w="38100"/>
        </p:spPr>
        <p:style>
          <a:lnRef idx="1">
            <a:schemeClr val="dk1"/>
          </a:lnRef>
          <a:fillRef idx="0">
            <a:schemeClr val="dk1"/>
          </a:fillRef>
          <a:effectRef idx="0">
            <a:schemeClr val="dk1"/>
          </a:effectRef>
          <a:fontRef idx="minor">
            <a:schemeClr val="tx1"/>
          </a:fontRef>
        </p:style>
      </p:cxnSp>
      <p:pic>
        <p:nvPicPr>
          <p:cNvPr id="2050" name="Picture 2" descr="See the source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457950" y="452425"/>
            <a:ext cx="2504977" cy="6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3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D68122-4EFF-489C-9D5A-F295E7845B81}" type="datetime1">
              <a:rPr lang="zh-CN" altLang="en-US" smtClean="0"/>
              <a:t>2023/3/17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993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内容占位符 2"/>
          <p:cNvSpPr>
            <a:spLocks noGrp="1"/>
          </p:cNvSpPr>
          <p:nvPr>
            <p:ph sz="half" idx="1"/>
          </p:nvPr>
        </p:nvSpPr>
        <p:spPr>
          <a:xfrm>
            <a:off x="628650" y="1825625"/>
            <a:ext cx="3886200" cy="4351338"/>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63E8DB62-4DAA-4D08-90B7-C11785523598}" type="datetime1">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406212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BA215F3-54FE-48CE-ABB4-FBEA2C568732}" type="datetime1">
              <a:rPr lang="zh-CN" altLang="en-US" smtClean="0"/>
              <a:t>2023/3/17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26346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F2078EE-9F17-403C-A328-31C085048CD3}" type="datetime1">
              <a:rPr lang="zh-CN" altLang="en-US" smtClean="0"/>
              <a:t>2023/3/17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5129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33B58B-C28B-4546-A38D-CE24953028CC}" type="datetime1">
              <a:rPr lang="zh-CN" altLang="en-US" smtClean="0"/>
              <a:t>2023/3/17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39540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4E5E26-34DA-47C2-8318-A3E0213E1226}" type="datetime1">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88516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DD648C-73E7-418E-9363-AA63917D14C3}" type="datetime1">
              <a:rPr lang="zh-CN" altLang="en-US" smtClean="0"/>
              <a:t>2023/3/17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41836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B7C0AFF-251D-42BA-AF6C-D6CB7E89F0B5}" type="datetime1">
              <a:rPr lang="zh-CN" altLang="en-US" smtClean="0"/>
              <a:t>2023/3/17</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89685641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microsoft.com/office/2007/relationships/hdphoto" Target="../media/hdphoto1.wdp"/><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088" y="1062389"/>
            <a:ext cx="8887823" cy="2779593"/>
          </a:xfrm>
        </p:spPr>
        <p:txBody>
          <a:bodyPr>
            <a:normAutofit/>
          </a:bodyPr>
          <a:lstStyle/>
          <a:p>
            <a:br>
              <a:rPr lang="en-US" altLang="zh-CN" sz="4000" b="1" dirty="0">
                <a:latin typeface="+mn-lt"/>
              </a:rPr>
            </a:br>
            <a:r>
              <a:rPr lang="en-US" altLang="zh-CN" sz="4000" b="1" dirty="0">
                <a:latin typeface="+mn-lt"/>
              </a:rPr>
              <a:t>Emerging Properties in Self-Supervised Vision Transformers</a:t>
            </a:r>
            <a:br>
              <a:rPr lang="en-US" altLang="zh-CN" sz="4000" b="1" dirty="0">
                <a:latin typeface="+mn-lt"/>
              </a:rPr>
            </a:br>
            <a:r>
              <a:rPr lang="en-US" altLang="zh-CN" sz="4000" b="1" dirty="0">
                <a:latin typeface="+mn-lt"/>
              </a:rPr>
              <a:t>(DINO)</a:t>
            </a:r>
            <a:endParaRPr lang="zh-CN" altLang="en-US" sz="4000" b="1" dirty="0">
              <a:latin typeface="+mn-lt"/>
            </a:endParaRPr>
          </a:p>
        </p:txBody>
      </p:sp>
      <p:sp>
        <p:nvSpPr>
          <p:cNvPr id="3" name="副标题 2"/>
          <p:cNvSpPr>
            <a:spLocks noGrp="1"/>
          </p:cNvSpPr>
          <p:nvPr>
            <p:ph type="subTitle" idx="1"/>
          </p:nvPr>
        </p:nvSpPr>
        <p:spPr>
          <a:xfrm>
            <a:off x="2273709" y="4672115"/>
            <a:ext cx="4992329" cy="1443550"/>
          </a:xfrm>
        </p:spPr>
        <p:txBody>
          <a:bodyPr>
            <a:normAutofit/>
          </a:bodyPr>
          <a:lstStyle/>
          <a:p>
            <a:r>
              <a:rPr lang="en-US" altLang="zh-CN" dirty="0"/>
              <a:t>2023.3</a:t>
            </a: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a:t>
            </a:fld>
            <a:endParaRPr lang="zh-CN" altLang="en-US"/>
          </a:p>
        </p:txBody>
      </p:sp>
    </p:spTree>
    <p:extLst>
      <p:ext uri="{BB962C8B-B14F-4D97-AF65-F5344CB8AC3E}">
        <p14:creationId xmlns:p14="http://schemas.microsoft.com/office/powerpoint/2010/main" val="343965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latin typeface="+mn-lt"/>
              </a:rPr>
              <a:t>BYOL</a:t>
            </a:r>
            <a:r>
              <a:rPr lang="en-US" altLang="zh-CN" dirty="0">
                <a:latin typeface="+mn-lt"/>
              </a:rPr>
              <a:t>: Bootstrap Your Own Latent</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10</a:t>
            </a:fld>
            <a:endParaRPr lang="zh-CN" altLang="en-US"/>
          </a:p>
        </p:txBody>
      </p:sp>
      <p:pic>
        <p:nvPicPr>
          <p:cNvPr id="5" name="图片 4">
            <a:extLst>
              <a:ext uri="{FF2B5EF4-FFF2-40B4-BE49-F238E27FC236}">
                <a16:creationId xmlns:a16="http://schemas.microsoft.com/office/drawing/2014/main" id="{277894AE-3391-4196-95A5-A16C099A83B7}"/>
              </a:ext>
            </a:extLst>
          </p:cNvPr>
          <p:cNvPicPr>
            <a:picLocks noChangeAspect="1"/>
          </p:cNvPicPr>
          <p:nvPr/>
        </p:nvPicPr>
        <p:blipFill>
          <a:blip r:embed="rId3"/>
          <a:stretch>
            <a:fillRect/>
          </a:stretch>
        </p:blipFill>
        <p:spPr>
          <a:xfrm>
            <a:off x="120650" y="4639640"/>
            <a:ext cx="3838575" cy="933450"/>
          </a:xfrm>
          <a:prstGeom prst="rect">
            <a:avLst/>
          </a:prstGeom>
        </p:spPr>
      </p:pic>
      <p:sp>
        <p:nvSpPr>
          <p:cNvPr id="7" name="矩形 6">
            <a:extLst>
              <a:ext uri="{FF2B5EF4-FFF2-40B4-BE49-F238E27FC236}">
                <a16:creationId xmlns:a16="http://schemas.microsoft.com/office/drawing/2014/main" id="{FC42EB21-0478-472B-AB70-3FAA0BF766B7}"/>
              </a:ext>
            </a:extLst>
          </p:cNvPr>
          <p:cNvSpPr/>
          <p:nvPr/>
        </p:nvSpPr>
        <p:spPr>
          <a:xfrm>
            <a:off x="3951605" y="4499451"/>
            <a:ext cx="4504690" cy="1754326"/>
          </a:xfrm>
          <a:prstGeom prst="rect">
            <a:avLst/>
          </a:prstGeom>
        </p:spPr>
        <p:txBody>
          <a:bodyPr wrap="square">
            <a:spAutoFit/>
          </a:bodyPr>
          <a:lstStyle/>
          <a:p>
            <a:r>
              <a:rPr lang="en-US" altLang="zh-CN" dirty="0"/>
              <a:t>The feature distribution of the target network is scattered in random initialization. </a:t>
            </a:r>
          </a:p>
          <a:p>
            <a:r>
              <a:rPr lang="en-US" altLang="zh-CN" dirty="0"/>
              <a:t>However, the target network updates slowly due to momentum updates. As a result, the online network tends to maintain uniformity when regressing to the target network.</a:t>
            </a:r>
            <a:endParaRPr lang="zh-CN" altLang="en-US" dirty="0"/>
          </a:p>
        </p:txBody>
      </p:sp>
      <p:pic>
        <p:nvPicPr>
          <p:cNvPr id="3074" name="Picture 2" descr="https://pic1.zhimg.com/v2-2a42ea20f17c8c29311d52cff55cfeab_r.jpg?source=1940ef5c">
            <a:extLst>
              <a:ext uri="{FF2B5EF4-FFF2-40B4-BE49-F238E27FC236}">
                <a16:creationId xmlns:a16="http://schemas.microsoft.com/office/drawing/2014/main" id="{A7553924-7DCF-45A5-A3CF-32CDB02450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889" b="-11917"/>
          <a:stretch/>
        </p:blipFill>
        <p:spPr bwMode="auto">
          <a:xfrm>
            <a:off x="2679065" y="2358549"/>
            <a:ext cx="3576320" cy="214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28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latin typeface="+mn-lt"/>
              </a:rPr>
              <a:t>BYOL</a:t>
            </a:r>
            <a:r>
              <a:rPr lang="en-US" altLang="zh-CN" dirty="0">
                <a:latin typeface="+mn-lt"/>
              </a:rPr>
              <a:t>: Bootstrap Your Own Latent</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11</a:t>
            </a:fld>
            <a:endParaRPr lang="zh-CN" altLang="en-US" dirty="0"/>
          </a:p>
        </p:txBody>
      </p:sp>
      <p:pic>
        <p:nvPicPr>
          <p:cNvPr id="8" name="图片 7">
            <a:extLst>
              <a:ext uri="{FF2B5EF4-FFF2-40B4-BE49-F238E27FC236}">
                <a16:creationId xmlns:a16="http://schemas.microsoft.com/office/drawing/2014/main" id="{32B1CE09-E0FF-4B93-B402-8D79A4BD2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65" y="1968561"/>
            <a:ext cx="7772400" cy="2920878"/>
          </a:xfrm>
          <a:prstGeom prst="rect">
            <a:avLst/>
          </a:prstGeom>
        </p:spPr>
      </p:pic>
      <p:pic>
        <p:nvPicPr>
          <p:cNvPr id="9" name="图片 8">
            <a:extLst>
              <a:ext uri="{FF2B5EF4-FFF2-40B4-BE49-F238E27FC236}">
                <a16:creationId xmlns:a16="http://schemas.microsoft.com/office/drawing/2014/main" id="{14A69B68-E54E-4F19-9E9F-E997BB1CE6A2}"/>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900000">
            <a:off x="1225377" y="2049469"/>
            <a:ext cx="720000" cy="720000"/>
          </a:xfrm>
          <a:prstGeom prst="rect">
            <a:avLst/>
          </a:prstGeom>
        </p:spPr>
      </p:pic>
      <p:pic>
        <p:nvPicPr>
          <p:cNvPr id="10" name="图片 9">
            <a:extLst>
              <a:ext uri="{FF2B5EF4-FFF2-40B4-BE49-F238E27FC236}">
                <a16:creationId xmlns:a16="http://schemas.microsoft.com/office/drawing/2014/main" id="{0B4C9AD9-0C1A-4C91-90AB-067D0B3F3496}"/>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20700000" flipH="1">
            <a:off x="1042496" y="4271094"/>
            <a:ext cx="720000" cy="720000"/>
          </a:xfrm>
          <a:prstGeom prst="rect">
            <a:avLst/>
          </a:prstGeom>
          <a:scene3d>
            <a:camera prst="orthographicFront">
              <a:rot lat="0" lon="0" rev="0"/>
            </a:camera>
            <a:lightRig rig="threePt" dir="t"/>
          </a:scene3d>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5D9F52D-72D5-4C5B-935D-B5B71BB4ED99}"/>
                  </a:ext>
                </a:extLst>
              </p:cNvPr>
              <p:cNvSpPr txBox="1"/>
              <p:nvPr/>
            </p:nvSpPr>
            <p:spPr>
              <a:xfrm>
                <a:off x="1240352" y="5268341"/>
                <a:ext cx="3508813" cy="461665"/>
              </a:xfrm>
              <a:prstGeom prst="rect">
                <a:avLst/>
              </a:prstGeom>
              <a:noFill/>
            </p:spPr>
            <p:txBody>
              <a:bodyPr wrap="square" rtlCol="0">
                <a:spAutoFit/>
              </a:bodyPr>
              <a:lstStyle/>
              <a:p>
                <a:r>
                  <a:rPr lang="en-US" altLang="zh-CN" sz="2400" b="1" dirty="0"/>
                  <a:t>Representation: </a:t>
                </a:r>
                <a:r>
                  <a:rPr lang="en-US" altLang="zh-CN" sz="2400" b="0" dirty="0"/>
                  <a:t> </a:t>
                </a:r>
                <a14:m>
                  <m:oMath xmlns:m="http://schemas.openxmlformats.org/officeDocument/2006/math">
                    <m:r>
                      <a:rPr lang="en-US" altLang="zh-CN" sz="2400" b="0" i="1" smtClean="0">
                        <a:latin typeface="Cambria Math" panose="02040503050406030204" pitchFamily="18" charset="0"/>
                      </a:rPr>
                      <m:t>𝑅𝑒𝑠𝑛𝑒𝑡</m:t>
                    </m:r>
                  </m:oMath>
                </a14:m>
                <a:endParaRPr lang="zh-CN" altLang="en-US" sz="2400" dirty="0"/>
              </a:p>
            </p:txBody>
          </p:sp>
        </mc:Choice>
        <mc:Fallback xmlns="">
          <p:sp>
            <p:nvSpPr>
              <p:cNvPr id="11" name="文本框 10">
                <a:extLst>
                  <a:ext uri="{FF2B5EF4-FFF2-40B4-BE49-F238E27FC236}">
                    <a16:creationId xmlns:a16="http://schemas.microsoft.com/office/drawing/2014/main" id="{65D9F52D-72D5-4C5B-935D-B5B71BB4ED99}"/>
                  </a:ext>
                </a:extLst>
              </p:cNvPr>
              <p:cNvSpPr txBox="1">
                <a:spLocks noRot="1" noChangeAspect="1" noMove="1" noResize="1" noEditPoints="1" noAdjustHandles="1" noChangeArrowheads="1" noChangeShapeType="1" noTextEdit="1"/>
              </p:cNvSpPr>
              <p:nvPr/>
            </p:nvSpPr>
            <p:spPr>
              <a:xfrm>
                <a:off x="1240352" y="5268341"/>
                <a:ext cx="3508813" cy="461665"/>
              </a:xfrm>
              <a:prstGeom prst="rect">
                <a:avLst/>
              </a:prstGeom>
              <a:blipFill>
                <a:blip r:embed="rId6"/>
                <a:stretch>
                  <a:fillRect l="-2604"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F668477-1AFD-4F77-8AC9-5FA3D829ED25}"/>
                  </a:ext>
                </a:extLst>
              </p:cNvPr>
              <p:cNvSpPr txBox="1"/>
              <p:nvPr/>
            </p:nvSpPr>
            <p:spPr>
              <a:xfrm>
                <a:off x="375920" y="5730006"/>
                <a:ext cx="4416863" cy="461665"/>
              </a:xfrm>
              <a:prstGeom prst="rect">
                <a:avLst/>
              </a:prstGeom>
              <a:noFill/>
            </p:spPr>
            <p:txBody>
              <a:bodyPr wrap="square" rtlCol="0">
                <a:spAutoFit/>
              </a:bodyPr>
              <a:lstStyle/>
              <a:p>
                <a:r>
                  <a:rPr lang="en-US" altLang="zh-CN" sz="2400" b="1" dirty="0"/>
                  <a:t>Projection, Prediction:   </a:t>
                </a:r>
                <a14:m>
                  <m:oMath xmlns:m="http://schemas.openxmlformats.org/officeDocument/2006/math">
                    <m:r>
                      <a:rPr lang="en-US" altLang="zh-CN" sz="2400" b="0" i="1" smtClean="0">
                        <a:latin typeface="Cambria Math" panose="02040503050406030204" pitchFamily="18" charset="0"/>
                      </a:rPr>
                      <m:t>𝑀𝐿𝑃</m:t>
                    </m:r>
                  </m:oMath>
                </a14:m>
                <a:endParaRPr lang="zh-CN" altLang="en-US" sz="2400" dirty="0"/>
              </a:p>
            </p:txBody>
          </p:sp>
        </mc:Choice>
        <mc:Fallback xmlns="">
          <p:sp>
            <p:nvSpPr>
              <p:cNvPr id="12" name="文本框 11">
                <a:extLst>
                  <a:ext uri="{FF2B5EF4-FFF2-40B4-BE49-F238E27FC236}">
                    <a16:creationId xmlns:a16="http://schemas.microsoft.com/office/drawing/2014/main" id="{1F668477-1AFD-4F77-8AC9-5FA3D829ED25}"/>
                  </a:ext>
                </a:extLst>
              </p:cNvPr>
              <p:cNvSpPr txBox="1">
                <a:spLocks noRot="1" noChangeAspect="1" noMove="1" noResize="1" noEditPoints="1" noAdjustHandles="1" noChangeArrowheads="1" noChangeShapeType="1" noTextEdit="1"/>
              </p:cNvSpPr>
              <p:nvPr/>
            </p:nvSpPr>
            <p:spPr>
              <a:xfrm>
                <a:off x="375920" y="5730006"/>
                <a:ext cx="4416863" cy="461665"/>
              </a:xfrm>
              <a:prstGeom prst="rect">
                <a:avLst/>
              </a:prstGeom>
              <a:blipFill>
                <a:blip r:embed="rId7"/>
                <a:stretch>
                  <a:fillRect l="-2210" t="-10526" b="-2894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91BCBA1-3000-4EE8-8326-47ABB80AF0B2}"/>
              </a:ext>
            </a:extLst>
          </p:cNvPr>
          <p:cNvSpPr txBox="1"/>
          <p:nvPr/>
        </p:nvSpPr>
        <p:spPr>
          <a:xfrm>
            <a:off x="4749165" y="5358616"/>
            <a:ext cx="4416863" cy="923330"/>
          </a:xfrm>
          <a:prstGeom prst="rect">
            <a:avLst/>
          </a:prstGeom>
          <a:noFill/>
        </p:spPr>
        <p:txBody>
          <a:bodyPr wrap="square" rtlCol="0">
            <a:spAutoFit/>
          </a:bodyPr>
          <a:lstStyle/>
          <a:p>
            <a:r>
              <a:rPr lang="en-US" altLang="zh-CN" dirty="0"/>
              <a:t>The predictor can be seen as a form of random perturbation(Target network has no predictor)</a:t>
            </a:r>
            <a:endParaRPr lang="zh-CN" altLang="en-US" sz="2400" dirty="0"/>
          </a:p>
        </p:txBody>
      </p:sp>
      <p:sp>
        <p:nvSpPr>
          <p:cNvPr id="14" name="文本框 13">
            <a:extLst>
              <a:ext uri="{FF2B5EF4-FFF2-40B4-BE49-F238E27FC236}">
                <a16:creationId xmlns:a16="http://schemas.microsoft.com/office/drawing/2014/main" id="{171160A6-1AD7-4F9E-87BE-5313A25E7B39}"/>
              </a:ext>
            </a:extLst>
          </p:cNvPr>
          <p:cNvSpPr txBox="1"/>
          <p:nvPr/>
        </p:nvSpPr>
        <p:spPr>
          <a:xfrm>
            <a:off x="6306918" y="4730635"/>
            <a:ext cx="4416863" cy="369332"/>
          </a:xfrm>
          <a:prstGeom prst="rect">
            <a:avLst/>
          </a:prstGeom>
          <a:noFill/>
        </p:spPr>
        <p:txBody>
          <a:bodyPr wrap="square" rtlCol="0">
            <a:spAutoFit/>
          </a:bodyPr>
          <a:lstStyle/>
          <a:p>
            <a:r>
              <a:rPr lang="en-US" altLang="zh-CN" dirty="0"/>
              <a:t>(sg: stop gradient)</a:t>
            </a:r>
            <a:endParaRPr lang="zh-CN" altLang="en-US" sz="2400" dirty="0"/>
          </a:p>
        </p:txBody>
      </p:sp>
    </p:spTree>
    <p:extLst>
      <p:ext uri="{BB962C8B-B14F-4D97-AF65-F5344CB8AC3E}">
        <p14:creationId xmlns:p14="http://schemas.microsoft.com/office/powerpoint/2010/main" val="236034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latin typeface="+mn-lt"/>
              </a:rPr>
              <a:t>BYOL</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12</a:t>
            </a:fld>
            <a:endParaRPr lang="zh-CN" altLang="en-US"/>
          </a:p>
        </p:txBody>
      </p:sp>
      <p:pic>
        <p:nvPicPr>
          <p:cNvPr id="5" name="图片 4">
            <a:extLst>
              <a:ext uri="{FF2B5EF4-FFF2-40B4-BE49-F238E27FC236}">
                <a16:creationId xmlns:a16="http://schemas.microsoft.com/office/drawing/2014/main" id="{757530EB-D8ED-45AC-A2AB-234971C0ABD8}"/>
              </a:ext>
            </a:extLst>
          </p:cNvPr>
          <p:cNvPicPr>
            <a:picLocks noChangeAspect="1"/>
          </p:cNvPicPr>
          <p:nvPr/>
        </p:nvPicPr>
        <p:blipFill>
          <a:blip r:embed="rId3"/>
          <a:stretch>
            <a:fillRect/>
          </a:stretch>
        </p:blipFill>
        <p:spPr>
          <a:xfrm>
            <a:off x="812800" y="1927535"/>
            <a:ext cx="7578725" cy="4347981"/>
          </a:xfrm>
          <a:prstGeom prst="rect">
            <a:avLst/>
          </a:prstGeom>
        </p:spPr>
      </p:pic>
    </p:spTree>
    <p:extLst>
      <p:ext uri="{BB962C8B-B14F-4D97-AF65-F5344CB8AC3E}">
        <p14:creationId xmlns:p14="http://schemas.microsoft.com/office/powerpoint/2010/main" val="353512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DD8C289-389F-45FE-AA32-C80F11F5A899}"/>
              </a:ext>
            </a:extLst>
          </p:cNvPr>
          <p:cNvPicPr>
            <a:picLocks noChangeAspect="1"/>
          </p:cNvPicPr>
          <p:nvPr/>
        </p:nvPicPr>
        <p:blipFill>
          <a:blip r:embed="rId3"/>
          <a:stretch>
            <a:fillRect/>
          </a:stretch>
        </p:blipFill>
        <p:spPr>
          <a:xfrm>
            <a:off x="4316191" y="1609499"/>
            <a:ext cx="4638505" cy="3886470"/>
          </a:xfrm>
          <a:prstGeom prst="rect">
            <a:avLst/>
          </a:prstGeom>
        </p:spPr>
      </p:pic>
      <p:pic>
        <p:nvPicPr>
          <p:cNvPr id="6" name="图片 5">
            <a:extLst>
              <a:ext uri="{FF2B5EF4-FFF2-40B4-BE49-F238E27FC236}">
                <a16:creationId xmlns:a16="http://schemas.microsoft.com/office/drawing/2014/main" id="{A2DA98B6-DE05-4ABE-BCC4-DACA54BB44F4}"/>
              </a:ext>
            </a:extLst>
          </p:cNvPr>
          <p:cNvPicPr>
            <a:picLocks noChangeAspect="1"/>
          </p:cNvPicPr>
          <p:nvPr/>
        </p:nvPicPr>
        <p:blipFill>
          <a:blip r:embed="rId4"/>
          <a:stretch>
            <a:fillRect/>
          </a:stretch>
        </p:blipFill>
        <p:spPr>
          <a:xfrm>
            <a:off x="670071" y="1974529"/>
            <a:ext cx="3349846" cy="3255363"/>
          </a:xfrm>
          <a:prstGeom prst="rect">
            <a:avLst/>
          </a:prstGeom>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latin typeface="+mn-lt"/>
              </a:rPr>
              <a:t>DINO</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13</a:t>
            </a:fld>
            <a:endParaRPr lang="zh-CN" altLang="en-US"/>
          </a:p>
        </p:txBody>
      </p:sp>
      <p:pic>
        <p:nvPicPr>
          <p:cNvPr id="7" name="图片 6">
            <a:extLst>
              <a:ext uri="{FF2B5EF4-FFF2-40B4-BE49-F238E27FC236}">
                <a16:creationId xmlns:a16="http://schemas.microsoft.com/office/drawing/2014/main" id="{CC418DB1-9558-4411-B473-283BBBCCC9F6}"/>
              </a:ext>
            </a:extLst>
          </p:cNvPr>
          <p:cNvPicPr preferRelativeResize="0">
            <a:picLocks noChangeAspect="1"/>
          </p:cNvPicPr>
          <p:nvPr/>
        </p:nvPicPr>
        <p:blipFill rotWithShape="1">
          <a:blip r:embed="rId5">
            <a:extLst>
              <a:ext uri="{BEBA8EAE-BF5A-486C-A8C5-ECC9F3942E4B}">
                <a14:imgProps xmlns:a14="http://schemas.microsoft.com/office/drawing/2010/main">
                  <a14:imgLayer r:embed="rId6">
                    <a14:imgEffect>
                      <a14:saturation sat="105000"/>
                    </a14:imgEffect>
                    <a14:imgEffect>
                      <a14:brightnessContrast bright="2000"/>
                    </a14:imgEffect>
                  </a14:imgLayer>
                </a14:imgProps>
              </a:ext>
            </a:extLst>
          </a:blip>
          <a:srcRect l="8153" t="1111" r="7817" b="3759"/>
          <a:stretch/>
        </p:blipFill>
        <p:spPr>
          <a:xfrm rot="900000">
            <a:off x="3474255" y="4546451"/>
            <a:ext cx="720000" cy="720000"/>
          </a:xfrm>
          <a:prstGeom prst="rect">
            <a:avLst/>
          </a:prstGeom>
        </p:spPr>
      </p:pic>
      <p:pic>
        <p:nvPicPr>
          <p:cNvPr id="8" name="图片 7">
            <a:extLst>
              <a:ext uri="{FF2B5EF4-FFF2-40B4-BE49-F238E27FC236}">
                <a16:creationId xmlns:a16="http://schemas.microsoft.com/office/drawing/2014/main" id="{2D184C48-B87D-41AE-90D1-A1113D4D5E8A}"/>
              </a:ext>
            </a:extLst>
          </p:cNvPr>
          <p:cNvPicPr preferRelativeResize="0">
            <a:picLocks noChangeAspect="1"/>
          </p:cNvPicPr>
          <p:nvPr/>
        </p:nvPicPr>
        <p:blipFill rotWithShape="1">
          <a:blip r:embed="rId5">
            <a:extLst>
              <a:ext uri="{BEBA8EAE-BF5A-486C-A8C5-ECC9F3942E4B}">
                <a14:imgProps xmlns:a14="http://schemas.microsoft.com/office/drawing/2010/main">
                  <a14:imgLayer r:embed="rId6">
                    <a14:imgEffect>
                      <a14:saturation sat="105000"/>
                    </a14:imgEffect>
                    <a14:imgEffect>
                      <a14:brightnessContrast bright="2000"/>
                    </a14:imgEffect>
                  </a14:imgLayer>
                </a14:imgProps>
              </a:ext>
            </a:extLst>
          </a:blip>
          <a:srcRect l="8153" t="1111" r="7817" b="3759"/>
          <a:stretch/>
        </p:blipFill>
        <p:spPr>
          <a:xfrm rot="20700000" flipH="1">
            <a:off x="602802" y="4546452"/>
            <a:ext cx="720000" cy="720000"/>
          </a:xfrm>
          <a:prstGeom prst="rect">
            <a:avLst/>
          </a:prstGeom>
          <a:scene3d>
            <a:camera prst="orthographicFront">
              <a:rot lat="0" lon="0" rev="0"/>
            </a:camera>
            <a:lightRig rig="threePt" dir="t"/>
          </a:scene3d>
        </p:spPr>
      </p:pic>
      <p:sp>
        <p:nvSpPr>
          <p:cNvPr id="9" name="矩形 8">
            <a:extLst>
              <a:ext uri="{FF2B5EF4-FFF2-40B4-BE49-F238E27FC236}">
                <a16:creationId xmlns:a16="http://schemas.microsoft.com/office/drawing/2014/main" id="{CC0FE309-E22D-40B6-A2B8-443789058878}"/>
              </a:ext>
            </a:extLst>
          </p:cNvPr>
          <p:cNvSpPr/>
          <p:nvPr/>
        </p:nvSpPr>
        <p:spPr>
          <a:xfrm>
            <a:off x="1403711" y="4053602"/>
            <a:ext cx="941283" cy="369332"/>
          </a:xfrm>
          <a:prstGeom prst="rect">
            <a:avLst/>
          </a:prstGeom>
        </p:spPr>
        <p:txBody>
          <a:bodyPr wrap="none">
            <a:spAutoFit/>
          </a:bodyPr>
          <a:lstStyle/>
          <a:p>
            <a:r>
              <a:rPr lang="en-US" altLang="zh-CN" b="1" dirty="0"/>
              <a:t>(online)</a:t>
            </a:r>
            <a:endParaRPr lang="zh-CN" altLang="en-US" dirty="0"/>
          </a:p>
        </p:txBody>
      </p:sp>
      <p:sp>
        <p:nvSpPr>
          <p:cNvPr id="10" name="矩形 9">
            <a:extLst>
              <a:ext uri="{FF2B5EF4-FFF2-40B4-BE49-F238E27FC236}">
                <a16:creationId xmlns:a16="http://schemas.microsoft.com/office/drawing/2014/main" id="{1260C009-0B84-4F1E-AF8B-A439F329EE3A}"/>
              </a:ext>
            </a:extLst>
          </p:cNvPr>
          <p:cNvSpPr/>
          <p:nvPr/>
        </p:nvSpPr>
        <p:spPr>
          <a:xfrm>
            <a:off x="3464690" y="4079450"/>
            <a:ext cx="928459" cy="369332"/>
          </a:xfrm>
          <a:prstGeom prst="rect">
            <a:avLst/>
          </a:prstGeom>
        </p:spPr>
        <p:txBody>
          <a:bodyPr wrap="none">
            <a:spAutoFit/>
          </a:bodyPr>
          <a:lstStyle/>
          <a:p>
            <a:r>
              <a:rPr lang="en-US" altLang="zh-CN" b="1" dirty="0"/>
              <a:t>(target)</a:t>
            </a: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070EFCD-8F88-42AD-8E94-FC35A1512F4F}"/>
                  </a:ext>
                </a:extLst>
              </p:cNvPr>
              <p:cNvSpPr/>
              <p:nvPr/>
            </p:nvSpPr>
            <p:spPr>
              <a:xfrm>
                <a:off x="5027809" y="1260998"/>
                <a:ext cx="3412729" cy="369332"/>
              </a:xfrm>
              <a:prstGeom prst="rect">
                <a:avLst/>
              </a:prstGeom>
            </p:spPr>
            <p:txBody>
              <a:bodyPr wrap="none">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𝜽</m:t>
                        </m:r>
                      </m:sub>
                    </m:sSub>
                  </m:oMath>
                </a14:m>
                <a:r>
                  <a:rPr lang="en-US" altLang="zh-CN" b="1" dirty="0"/>
                  <a:t>: Representation + Projection </a:t>
                </a:r>
                <a:endParaRPr lang="zh-CN" altLang="en-US" dirty="0"/>
              </a:p>
            </p:txBody>
          </p:sp>
        </mc:Choice>
        <mc:Fallback xmlns="">
          <p:sp>
            <p:nvSpPr>
              <p:cNvPr id="11" name="矩形 10">
                <a:extLst>
                  <a:ext uri="{FF2B5EF4-FFF2-40B4-BE49-F238E27FC236}">
                    <a16:creationId xmlns:a16="http://schemas.microsoft.com/office/drawing/2014/main" id="{E070EFCD-8F88-42AD-8E94-FC35A1512F4F}"/>
                  </a:ext>
                </a:extLst>
              </p:cNvPr>
              <p:cNvSpPr>
                <a:spLocks noRot="1" noChangeAspect="1" noMove="1" noResize="1" noEditPoints="1" noAdjustHandles="1" noChangeArrowheads="1" noChangeShapeType="1" noTextEdit="1"/>
              </p:cNvSpPr>
              <p:nvPr/>
            </p:nvSpPr>
            <p:spPr>
              <a:xfrm>
                <a:off x="5027809" y="1260998"/>
                <a:ext cx="3412729" cy="369332"/>
              </a:xfrm>
              <a:prstGeom prst="rect">
                <a:avLst/>
              </a:prstGeom>
              <a:blipFill>
                <a:blip r:embed="rId7"/>
                <a:stretch>
                  <a:fillRect t="-10000" r="-357" b="-26667"/>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C1CCF54-1CE7-4414-B32C-8E4A2D1812F2}"/>
              </a:ext>
            </a:extLst>
          </p:cNvPr>
          <p:cNvSpPr/>
          <p:nvPr/>
        </p:nvSpPr>
        <p:spPr>
          <a:xfrm>
            <a:off x="313769" y="6149244"/>
            <a:ext cx="4224405" cy="646331"/>
          </a:xfrm>
          <a:prstGeom prst="rect">
            <a:avLst/>
          </a:prstGeom>
        </p:spPr>
        <p:txBody>
          <a:bodyPr wrap="square">
            <a:spAutoFit/>
          </a:bodyPr>
          <a:lstStyle/>
          <a:p>
            <a:r>
              <a:rPr lang="en-US" altLang="zh-CN" b="1" dirty="0"/>
              <a:t>Centering</a:t>
            </a:r>
            <a:r>
              <a:rPr lang="en-US" altLang="zh-CN" dirty="0"/>
              <a:t>: scatter the feature distribution of target network(</a:t>
            </a:r>
            <a:r>
              <a:rPr lang="en-US" altLang="zh-CN" b="1" dirty="0"/>
              <a:t>Uniformity</a:t>
            </a:r>
            <a:r>
              <a:rPr lang="en-US" altLang="zh-CN" dirty="0"/>
              <a:t>)</a:t>
            </a:r>
            <a:endParaRPr lang="zh-CN" altLang="en-US" dirty="0"/>
          </a:p>
        </p:txBody>
      </p:sp>
      <p:sp>
        <p:nvSpPr>
          <p:cNvPr id="14" name="矩形 13">
            <a:extLst>
              <a:ext uri="{FF2B5EF4-FFF2-40B4-BE49-F238E27FC236}">
                <a16:creationId xmlns:a16="http://schemas.microsoft.com/office/drawing/2014/main" id="{E4946D05-91E8-4BD1-AA22-5CCA74B35819}"/>
              </a:ext>
            </a:extLst>
          </p:cNvPr>
          <p:cNvSpPr/>
          <p:nvPr/>
        </p:nvSpPr>
        <p:spPr>
          <a:xfrm>
            <a:off x="4393149" y="6169581"/>
            <a:ext cx="3833101" cy="369332"/>
          </a:xfrm>
          <a:prstGeom prst="rect">
            <a:avLst/>
          </a:prstGeom>
        </p:spPr>
        <p:txBody>
          <a:bodyPr wrap="none">
            <a:spAutoFit/>
          </a:bodyPr>
          <a:lstStyle/>
          <a:p>
            <a:r>
              <a:rPr lang="en-US" altLang="zh-CN" b="1" dirty="0" err="1"/>
              <a:t>Softmax</a:t>
            </a:r>
            <a:r>
              <a:rPr lang="en-US" altLang="zh-CN" dirty="0"/>
              <a:t>: prevents uniform distribution</a:t>
            </a:r>
            <a:endParaRPr lang="zh-CN" altLang="en-US" dirty="0"/>
          </a:p>
        </p:txBody>
      </p:sp>
      <p:sp>
        <p:nvSpPr>
          <p:cNvPr id="15" name="矩形 14">
            <a:extLst>
              <a:ext uri="{FF2B5EF4-FFF2-40B4-BE49-F238E27FC236}">
                <a16:creationId xmlns:a16="http://schemas.microsoft.com/office/drawing/2014/main" id="{FF8D8C17-79CA-4BDA-A9A8-63D74734F587}"/>
              </a:ext>
            </a:extLst>
          </p:cNvPr>
          <p:cNvSpPr/>
          <p:nvPr/>
        </p:nvSpPr>
        <p:spPr>
          <a:xfrm>
            <a:off x="822849" y="5499599"/>
            <a:ext cx="7140600" cy="646331"/>
          </a:xfrm>
          <a:prstGeom prst="rect">
            <a:avLst/>
          </a:prstGeom>
        </p:spPr>
        <p:txBody>
          <a:bodyPr wrap="square">
            <a:spAutoFit/>
          </a:bodyPr>
          <a:lstStyle/>
          <a:p>
            <a:r>
              <a:rPr lang="en-US" altLang="zh-CN" dirty="0"/>
              <a:t>Compared to </a:t>
            </a:r>
            <a:r>
              <a:rPr lang="en-US" altLang="zh-CN" dirty="0" err="1"/>
              <a:t>BYOL</a:t>
            </a:r>
            <a:r>
              <a:rPr lang="en-US" altLang="zh-CN" dirty="0"/>
              <a:t>, DINO removes the prediction layer and proposes another asymmetric structure(</a:t>
            </a:r>
            <a:r>
              <a:rPr lang="en-US" altLang="zh-CN" b="1" dirty="0"/>
              <a:t>Centering + </a:t>
            </a:r>
            <a:r>
              <a:rPr lang="en-US" altLang="zh-CN" b="1" dirty="0" err="1"/>
              <a:t>Softmax</a:t>
            </a:r>
            <a:r>
              <a:rPr lang="en-US" altLang="zh-CN" dirty="0"/>
              <a:t>)</a:t>
            </a:r>
            <a:endParaRPr lang="zh-CN" altLang="en-US" dirty="0"/>
          </a:p>
        </p:txBody>
      </p:sp>
    </p:spTree>
    <p:extLst>
      <p:ext uri="{BB962C8B-B14F-4D97-AF65-F5344CB8AC3E}">
        <p14:creationId xmlns:p14="http://schemas.microsoft.com/office/powerpoint/2010/main" val="423735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Contents</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solidFill>
                  <a:schemeClr val="bg1">
                    <a:lumMod val="50000"/>
                  </a:schemeClr>
                </a:solidFill>
              </a:rPr>
              <a:t>Contrastive learning</a:t>
            </a:r>
          </a:p>
          <a:p>
            <a:pPr lvl="1"/>
            <a:r>
              <a:rPr lang="en-US" altLang="zh-CN" b="1" dirty="0" err="1">
                <a:solidFill>
                  <a:schemeClr val="bg1">
                    <a:lumMod val="50000"/>
                  </a:schemeClr>
                </a:solidFill>
                <a:latin typeface="+mn-lt"/>
                <a:ea typeface="+mj-ea"/>
              </a:rPr>
              <a:t>SimCLR</a:t>
            </a:r>
            <a:endParaRPr lang="en-US" altLang="zh-CN" b="1" dirty="0">
              <a:solidFill>
                <a:schemeClr val="bg1">
                  <a:lumMod val="50000"/>
                </a:schemeClr>
              </a:solidFill>
              <a:latin typeface="+mn-lt"/>
              <a:ea typeface="+mj-ea"/>
            </a:endParaRPr>
          </a:p>
          <a:p>
            <a:pPr lvl="1"/>
            <a:r>
              <a:rPr lang="en-US" altLang="zh-CN" b="1" dirty="0" err="1">
                <a:solidFill>
                  <a:schemeClr val="bg1">
                    <a:lumMod val="50000"/>
                  </a:schemeClr>
                </a:solidFill>
                <a:latin typeface="+mn-lt"/>
                <a:ea typeface="+mj-ea"/>
              </a:rPr>
              <a:t>BYOL</a:t>
            </a:r>
            <a:endParaRPr lang="en-US" altLang="zh-CN" b="1" dirty="0">
              <a:solidFill>
                <a:schemeClr val="bg1">
                  <a:lumMod val="50000"/>
                </a:schemeClr>
              </a:solidFill>
              <a:latin typeface="+mn-lt"/>
              <a:ea typeface="+mj-ea"/>
            </a:endParaRPr>
          </a:p>
          <a:p>
            <a:pPr lvl="1"/>
            <a:r>
              <a:rPr lang="en-US" altLang="zh-CN" b="1" dirty="0">
                <a:solidFill>
                  <a:schemeClr val="bg1">
                    <a:lumMod val="50000"/>
                  </a:schemeClr>
                </a:solidFill>
                <a:latin typeface="+mn-lt"/>
                <a:ea typeface="+mj-ea"/>
              </a:rPr>
              <a:t>*</a:t>
            </a:r>
            <a:r>
              <a:rPr lang="en-US" altLang="zh-CN" b="1" dirty="0" err="1">
                <a:solidFill>
                  <a:schemeClr val="bg1">
                    <a:lumMod val="50000"/>
                  </a:schemeClr>
                </a:solidFill>
                <a:latin typeface="+mn-lt"/>
                <a:ea typeface="+mj-ea"/>
              </a:rPr>
              <a:t>MOCO</a:t>
            </a:r>
            <a:r>
              <a:rPr lang="en-US" altLang="zh-CN" b="1" dirty="0">
                <a:solidFill>
                  <a:schemeClr val="bg1">
                    <a:lumMod val="50000"/>
                  </a:schemeClr>
                </a:solidFill>
                <a:latin typeface="+mn-lt"/>
                <a:ea typeface="+mj-ea"/>
              </a:rPr>
              <a:t> (</a:t>
            </a:r>
            <a:r>
              <a:rPr lang="en-US" altLang="zh-CN" b="1" dirty="0" err="1">
                <a:solidFill>
                  <a:schemeClr val="bg1">
                    <a:lumMod val="50000"/>
                  </a:schemeClr>
                </a:solidFill>
                <a:latin typeface="+mn-lt"/>
                <a:ea typeface="+mj-ea"/>
              </a:rPr>
              <a:t>v1</a:t>
            </a:r>
            <a:r>
              <a:rPr lang="en-US" altLang="zh-CN" b="1" dirty="0">
                <a:solidFill>
                  <a:schemeClr val="bg1">
                    <a:lumMod val="50000"/>
                  </a:schemeClr>
                </a:solidFill>
                <a:latin typeface="+mn-lt"/>
                <a:ea typeface="+mj-ea"/>
              </a:rPr>
              <a:t>, </a:t>
            </a:r>
            <a:r>
              <a:rPr lang="en-US" altLang="zh-CN" b="1" dirty="0" err="1">
                <a:solidFill>
                  <a:schemeClr val="bg1">
                    <a:lumMod val="50000"/>
                  </a:schemeClr>
                </a:solidFill>
                <a:latin typeface="+mn-lt"/>
                <a:ea typeface="+mj-ea"/>
              </a:rPr>
              <a:t>v2</a:t>
            </a:r>
            <a:r>
              <a:rPr lang="en-US" altLang="zh-CN" b="1" dirty="0">
                <a:solidFill>
                  <a:schemeClr val="bg1">
                    <a:lumMod val="50000"/>
                  </a:schemeClr>
                </a:solidFill>
                <a:latin typeface="+mn-lt"/>
                <a:ea typeface="+mj-ea"/>
              </a:rPr>
              <a:t>, </a:t>
            </a:r>
            <a:r>
              <a:rPr lang="en-US" altLang="zh-CN" b="1" dirty="0" err="1">
                <a:solidFill>
                  <a:schemeClr val="bg1">
                    <a:lumMod val="50000"/>
                  </a:schemeClr>
                </a:solidFill>
                <a:latin typeface="+mn-lt"/>
                <a:ea typeface="+mj-ea"/>
              </a:rPr>
              <a:t>v3</a:t>
            </a:r>
            <a:r>
              <a:rPr lang="en-US" altLang="zh-CN" b="1" dirty="0">
                <a:solidFill>
                  <a:schemeClr val="bg1">
                    <a:lumMod val="50000"/>
                  </a:schemeClr>
                </a:solidFill>
                <a:latin typeface="+mn-lt"/>
                <a:ea typeface="+mj-ea"/>
              </a:rPr>
              <a:t>)</a:t>
            </a:r>
            <a:r>
              <a:rPr lang="zh-CN" altLang="en-US" b="1" dirty="0">
                <a:solidFill>
                  <a:schemeClr val="bg1">
                    <a:lumMod val="50000"/>
                  </a:schemeClr>
                </a:solidFill>
                <a:latin typeface="+mn-lt"/>
                <a:ea typeface="+mj-ea"/>
              </a:rPr>
              <a:t>、</a:t>
            </a:r>
            <a:r>
              <a:rPr lang="en-US" altLang="zh-CN" b="1" dirty="0" err="1">
                <a:solidFill>
                  <a:schemeClr val="bg1">
                    <a:lumMod val="50000"/>
                  </a:schemeClr>
                </a:solidFill>
                <a:latin typeface="+mn-lt"/>
                <a:ea typeface="+mj-ea"/>
              </a:rPr>
              <a:t>SimSiam</a:t>
            </a:r>
            <a:r>
              <a:rPr lang="zh-CN" altLang="en-US" b="1" dirty="0">
                <a:solidFill>
                  <a:schemeClr val="bg1">
                    <a:lumMod val="50000"/>
                  </a:schemeClr>
                </a:solidFill>
                <a:latin typeface="+mn-lt"/>
                <a:ea typeface="+mj-ea"/>
              </a:rPr>
              <a:t>、</a:t>
            </a:r>
            <a:r>
              <a:rPr lang="en-US" altLang="zh-CN" b="1" dirty="0" err="1">
                <a:solidFill>
                  <a:schemeClr val="bg1">
                    <a:lumMod val="50000"/>
                  </a:schemeClr>
                </a:solidFill>
                <a:latin typeface="+mn-lt"/>
                <a:ea typeface="+mj-ea"/>
              </a:rPr>
              <a:t>SwAV</a:t>
            </a:r>
            <a:endParaRPr lang="en-US" altLang="zh-CN" b="1" dirty="0">
              <a:solidFill>
                <a:schemeClr val="bg1">
                  <a:lumMod val="50000"/>
                </a:schemeClr>
              </a:solidFill>
              <a:latin typeface="+mn-lt"/>
              <a:ea typeface="+mj-ea"/>
            </a:endParaRPr>
          </a:p>
          <a:p>
            <a:r>
              <a:rPr lang="en-US" altLang="zh-CN" dirty="0">
                <a:solidFill>
                  <a:schemeClr val="tx1">
                    <a:lumMod val="95000"/>
                    <a:lumOff val="5000"/>
                  </a:schemeClr>
                </a:solidFill>
                <a:latin typeface="+mn-lt"/>
              </a:rPr>
              <a:t>DINO: Emerging Properties in Self-Supervised Vision Transformers</a:t>
            </a:r>
            <a:endParaRPr lang="en-US" altLang="zh-CN" b="1" dirty="0">
              <a:solidFill>
                <a:schemeClr val="tx1">
                  <a:lumMod val="95000"/>
                  <a:lumOff val="5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14</a:t>
            </a:fld>
            <a:endParaRPr lang="zh-CN" altLang="en-US"/>
          </a:p>
        </p:txBody>
      </p:sp>
    </p:spTree>
    <p:extLst>
      <p:ext uri="{BB962C8B-B14F-4D97-AF65-F5344CB8AC3E}">
        <p14:creationId xmlns:p14="http://schemas.microsoft.com/office/powerpoint/2010/main" val="369449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1. Introduction</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Motivation</a:t>
            </a:r>
            <a:endParaRPr lang="en-US" altLang="zh-CN" b="1" dirty="0">
              <a:solidFill>
                <a:schemeClr val="tx1">
                  <a:lumMod val="95000"/>
                  <a:lumOff val="5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15</a:t>
            </a:fld>
            <a:endParaRPr lang="zh-CN" altLang="en-US"/>
          </a:p>
        </p:txBody>
      </p:sp>
      <p:sp>
        <p:nvSpPr>
          <p:cNvPr id="5" name="矩形 4">
            <a:extLst>
              <a:ext uri="{FF2B5EF4-FFF2-40B4-BE49-F238E27FC236}">
                <a16:creationId xmlns:a16="http://schemas.microsoft.com/office/drawing/2014/main" id="{58C9EE4D-DC71-4A48-BF21-282258B3F6E1}"/>
              </a:ext>
            </a:extLst>
          </p:cNvPr>
          <p:cNvSpPr/>
          <p:nvPr/>
        </p:nvSpPr>
        <p:spPr>
          <a:xfrm>
            <a:off x="1095861" y="2858733"/>
            <a:ext cx="7408879" cy="1200329"/>
          </a:xfrm>
          <a:prstGeom prst="rect">
            <a:avLst/>
          </a:prstGeom>
          <a:solidFill>
            <a:schemeClr val="bg1">
              <a:lumMod val="95000"/>
            </a:schemeClr>
          </a:solidFill>
        </p:spPr>
        <p:txBody>
          <a:bodyPr wrap="square">
            <a:spAutoFit/>
          </a:bodyPr>
          <a:lstStyle/>
          <a:p>
            <a:r>
              <a:rPr lang="en-US" altLang="zh-CN" dirty="0"/>
              <a:t>The resulting Vision Transformers (</a:t>
            </a:r>
            <a:r>
              <a:rPr lang="en-US" altLang="zh-CN" dirty="0" err="1"/>
              <a:t>ViT</a:t>
            </a:r>
            <a:r>
              <a:rPr lang="en-US" altLang="zh-CN" dirty="0"/>
              <a:t>) are competitive with convnets but, they have not yet delivered clear benefits over them: they are computationally more demanding, require more training data, and their features do not exhibit unique properties.</a:t>
            </a:r>
            <a:endParaRPr lang="zh-CN" altLang="en-US" dirty="0"/>
          </a:p>
        </p:txBody>
      </p:sp>
      <p:sp>
        <p:nvSpPr>
          <p:cNvPr id="6" name="矩形 5">
            <a:extLst>
              <a:ext uri="{FF2B5EF4-FFF2-40B4-BE49-F238E27FC236}">
                <a16:creationId xmlns:a16="http://schemas.microsoft.com/office/drawing/2014/main" id="{8194FD84-EF00-48C8-811B-1A0404ADB786}"/>
              </a:ext>
            </a:extLst>
          </p:cNvPr>
          <p:cNvSpPr/>
          <p:nvPr/>
        </p:nvSpPr>
        <p:spPr>
          <a:xfrm>
            <a:off x="1095861" y="4917158"/>
            <a:ext cx="7676179" cy="923330"/>
          </a:xfrm>
          <a:prstGeom prst="rect">
            <a:avLst/>
          </a:prstGeom>
          <a:solidFill>
            <a:schemeClr val="bg1">
              <a:lumMod val="95000"/>
            </a:schemeClr>
          </a:solidFill>
        </p:spPr>
        <p:txBody>
          <a:bodyPr wrap="square">
            <a:spAutoFit/>
          </a:bodyPr>
          <a:lstStyle/>
          <a:p>
            <a:r>
              <a:rPr lang="zh-CN" altLang="en-US" dirty="0"/>
              <a:t>Similarly, in images, imagelevel supervision often reduces the rich visual information contained in an image to a single concept selected from a</a:t>
            </a:r>
          </a:p>
          <a:p>
            <a:r>
              <a:rPr lang="zh-CN" altLang="en-US" dirty="0"/>
              <a:t>predefined set of a few thousand categories of objects </a:t>
            </a:r>
          </a:p>
        </p:txBody>
      </p:sp>
      <p:sp>
        <p:nvSpPr>
          <p:cNvPr id="8" name="矩形 7">
            <a:extLst>
              <a:ext uri="{FF2B5EF4-FFF2-40B4-BE49-F238E27FC236}">
                <a16:creationId xmlns:a16="http://schemas.microsoft.com/office/drawing/2014/main" id="{BE4E4CD0-5485-470E-97FF-746F394BF058}"/>
              </a:ext>
            </a:extLst>
          </p:cNvPr>
          <p:cNvSpPr/>
          <p:nvPr/>
        </p:nvSpPr>
        <p:spPr>
          <a:xfrm>
            <a:off x="1091979" y="4247654"/>
            <a:ext cx="7212769" cy="646331"/>
          </a:xfrm>
          <a:prstGeom prst="rect">
            <a:avLst/>
          </a:prstGeom>
        </p:spPr>
        <p:txBody>
          <a:bodyPr wrap="square">
            <a:spAutoFit/>
          </a:bodyPr>
          <a:lstStyle/>
          <a:p>
            <a:r>
              <a:rPr lang="en-US" altLang="zh-CN" b="1" dirty="0"/>
              <a:t>2: why self-supervised? Inspired by the success of BERT and </a:t>
            </a:r>
            <a:r>
              <a:rPr lang="en-US" altLang="zh-CN" b="1" dirty="0" err="1"/>
              <a:t>GPT</a:t>
            </a:r>
            <a:r>
              <a:rPr lang="en-US" altLang="zh-CN" b="1" dirty="0"/>
              <a:t> in NLP</a:t>
            </a:r>
            <a:endParaRPr lang="zh-CN" altLang="en-US" dirty="0"/>
          </a:p>
        </p:txBody>
      </p:sp>
      <p:sp>
        <p:nvSpPr>
          <p:cNvPr id="9" name="矩形 8">
            <a:extLst>
              <a:ext uri="{FF2B5EF4-FFF2-40B4-BE49-F238E27FC236}">
                <a16:creationId xmlns:a16="http://schemas.microsoft.com/office/drawing/2014/main" id="{69EADF16-66F0-4CE8-B9E4-FBE059737A6B}"/>
              </a:ext>
            </a:extLst>
          </p:cNvPr>
          <p:cNvSpPr/>
          <p:nvPr/>
        </p:nvSpPr>
        <p:spPr>
          <a:xfrm>
            <a:off x="1091980" y="2138957"/>
            <a:ext cx="7212769" cy="369332"/>
          </a:xfrm>
          <a:prstGeom prst="rect">
            <a:avLst/>
          </a:prstGeom>
        </p:spPr>
        <p:txBody>
          <a:bodyPr wrap="square">
            <a:spAutoFit/>
          </a:bodyPr>
          <a:lstStyle/>
          <a:p>
            <a:r>
              <a:rPr lang="en-US" altLang="zh-CN" b="1" dirty="0"/>
              <a:t>1: Find explainable properties for the features extracted by </a:t>
            </a:r>
            <a:r>
              <a:rPr lang="en-US" altLang="zh-CN" b="1" dirty="0" err="1"/>
              <a:t>ViT</a:t>
            </a:r>
            <a:r>
              <a:rPr lang="en-US" altLang="zh-CN" b="1" dirty="0"/>
              <a:t>.</a:t>
            </a:r>
            <a:endParaRPr lang="zh-CN" altLang="en-US" dirty="0"/>
          </a:p>
        </p:txBody>
      </p:sp>
    </p:spTree>
    <p:extLst>
      <p:ext uri="{BB962C8B-B14F-4D97-AF65-F5344CB8AC3E}">
        <p14:creationId xmlns:p14="http://schemas.microsoft.com/office/powerpoint/2010/main" val="317824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1. Introduction</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Motivation</a:t>
            </a:r>
            <a:endParaRPr lang="en-US" altLang="zh-CN" b="1" dirty="0">
              <a:solidFill>
                <a:schemeClr val="tx1">
                  <a:lumMod val="95000"/>
                  <a:lumOff val="5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16</a:t>
            </a:fld>
            <a:endParaRPr lang="zh-CN" altLang="en-US"/>
          </a:p>
        </p:txBody>
      </p:sp>
      <p:sp>
        <p:nvSpPr>
          <p:cNvPr id="5" name="矩形 4">
            <a:extLst>
              <a:ext uri="{FF2B5EF4-FFF2-40B4-BE49-F238E27FC236}">
                <a16:creationId xmlns:a16="http://schemas.microsoft.com/office/drawing/2014/main" id="{58C9EE4D-DC71-4A48-BF21-282258B3F6E1}"/>
              </a:ext>
            </a:extLst>
          </p:cNvPr>
          <p:cNvSpPr/>
          <p:nvPr/>
        </p:nvSpPr>
        <p:spPr>
          <a:xfrm>
            <a:off x="988620" y="3276253"/>
            <a:ext cx="7419489" cy="1631216"/>
          </a:xfrm>
          <a:prstGeom prst="rect">
            <a:avLst/>
          </a:prstGeom>
          <a:solidFill>
            <a:schemeClr val="bg1">
              <a:lumMod val="95000"/>
            </a:schemeClr>
          </a:solidFill>
        </p:spPr>
        <p:txBody>
          <a:bodyPr wrap="square">
            <a:spAutoFit/>
          </a:bodyPr>
          <a:lstStyle/>
          <a:p>
            <a:r>
              <a:rPr lang="en-US" altLang="zh-CN" sz="2000" dirty="0"/>
              <a:t>many existing self-supervised methods have shown their potential on images with convnets. They typically share a similar structure but with different components designed to avoid trivial solutions (collapse) or to improve performance . In this work, inspired from these methods, we study the impact of self-supervised pre-training on </a:t>
            </a:r>
            <a:r>
              <a:rPr lang="en-US" altLang="zh-CN" sz="2000" dirty="0" err="1"/>
              <a:t>ViT</a:t>
            </a:r>
            <a:r>
              <a:rPr lang="en-US" altLang="zh-CN" sz="2000" dirty="0"/>
              <a:t> features.</a:t>
            </a:r>
            <a:endParaRPr lang="zh-CN" altLang="en-US" sz="2000" dirty="0"/>
          </a:p>
        </p:txBody>
      </p:sp>
      <p:sp>
        <p:nvSpPr>
          <p:cNvPr id="8" name="矩形 7">
            <a:extLst>
              <a:ext uri="{FF2B5EF4-FFF2-40B4-BE49-F238E27FC236}">
                <a16:creationId xmlns:a16="http://schemas.microsoft.com/office/drawing/2014/main" id="{BE4E4CD0-5485-470E-97FF-746F394BF058}"/>
              </a:ext>
            </a:extLst>
          </p:cNvPr>
          <p:cNvSpPr/>
          <p:nvPr/>
        </p:nvSpPr>
        <p:spPr>
          <a:xfrm>
            <a:off x="1095861" y="2112624"/>
            <a:ext cx="6859419" cy="1015663"/>
          </a:xfrm>
          <a:prstGeom prst="rect">
            <a:avLst/>
          </a:prstGeom>
        </p:spPr>
        <p:txBody>
          <a:bodyPr wrap="square">
            <a:spAutoFit/>
          </a:bodyPr>
          <a:lstStyle/>
          <a:p>
            <a:r>
              <a:rPr lang="en-US" altLang="zh-CN" sz="2000" b="1" dirty="0"/>
              <a:t>3: why contrastive learning? Follow related work (</a:t>
            </a:r>
            <a:r>
              <a:rPr lang="en-US" altLang="zh-CN" sz="2000" b="1" dirty="0" err="1"/>
              <a:t>SwAV</a:t>
            </a:r>
            <a:r>
              <a:rPr lang="en-US" altLang="zh-CN" sz="2000" b="1" dirty="0"/>
              <a:t>, </a:t>
            </a:r>
            <a:r>
              <a:rPr lang="en-US" altLang="zh-CN" sz="2000" b="1" dirty="0" err="1"/>
              <a:t>simCLR</a:t>
            </a:r>
            <a:r>
              <a:rPr lang="en-US" altLang="zh-CN" sz="2000" b="1" dirty="0"/>
              <a:t>, </a:t>
            </a:r>
            <a:r>
              <a:rPr lang="en-US" altLang="zh-CN" sz="2000" b="1" dirty="0" err="1"/>
              <a:t>MOCO</a:t>
            </a:r>
            <a:r>
              <a:rPr lang="en-US" altLang="zh-CN" sz="2000" b="1" dirty="0"/>
              <a:t>, </a:t>
            </a:r>
            <a:r>
              <a:rPr lang="en-US" altLang="zh-CN" sz="2000" b="1" dirty="0" err="1"/>
              <a:t>BYOL</a:t>
            </a:r>
            <a:r>
              <a:rPr lang="en-US" altLang="zh-CN" sz="2000" b="1" dirty="0"/>
              <a:t> ) ,and apply CL on Vision Transformer</a:t>
            </a:r>
            <a:endParaRPr lang="zh-CN" altLang="en-US" sz="2000" dirty="0"/>
          </a:p>
        </p:txBody>
      </p:sp>
    </p:spTree>
    <p:extLst>
      <p:ext uri="{BB962C8B-B14F-4D97-AF65-F5344CB8AC3E}">
        <p14:creationId xmlns:p14="http://schemas.microsoft.com/office/powerpoint/2010/main" val="248225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8B2EEE4-32D4-4501-A38F-7AC3D8617FFF}"/>
              </a:ext>
            </a:extLst>
          </p:cNvPr>
          <p:cNvPicPr>
            <a:picLocks noChangeAspect="1"/>
          </p:cNvPicPr>
          <p:nvPr/>
        </p:nvPicPr>
        <p:blipFill rotWithShape="1">
          <a:blip r:embed="rId3"/>
          <a:srcRect b="6486"/>
          <a:stretch/>
        </p:blipFill>
        <p:spPr>
          <a:xfrm>
            <a:off x="1347106" y="3110850"/>
            <a:ext cx="6768194" cy="3484634"/>
          </a:xfrm>
          <a:prstGeom prst="rect">
            <a:avLst/>
          </a:prstGeom>
        </p:spPr>
      </p:pic>
      <p:sp>
        <p:nvSpPr>
          <p:cNvPr id="2" name="标题 1"/>
          <p:cNvSpPr>
            <a:spLocks noGrp="1"/>
          </p:cNvSpPr>
          <p:nvPr>
            <p:ph type="title"/>
          </p:nvPr>
        </p:nvSpPr>
        <p:spPr/>
        <p:txBody>
          <a:bodyPr/>
          <a:lstStyle/>
          <a:p>
            <a:r>
              <a:rPr lang="en-US" altLang="zh-CN" dirty="0">
                <a:latin typeface="+mn-lt"/>
              </a:rPr>
              <a:t>1. Introduction</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Contribution</a:t>
            </a:r>
          </a:p>
          <a:p>
            <a:pPr lvl="1"/>
            <a:r>
              <a:rPr lang="en-US" altLang="zh-CN" b="1" dirty="0">
                <a:solidFill>
                  <a:schemeClr val="tx1">
                    <a:lumMod val="95000"/>
                    <a:lumOff val="5000"/>
                  </a:schemeClr>
                </a:solidFill>
                <a:latin typeface="+mn-lt"/>
              </a:rPr>
              <a:t>we have identified several interesting properties that do not emerge with supervised </a:t>
            </a:r>
            <a:r>
              <a:rPr lang="en-US" altLang="zh-CN" b="1" dirty="0" err="1">
                <a:solidFill>
                  <a:schemeClr val="tx1">
                    <a:lumMod val="95000"/>
                    <a:lumOff val="5000"/>
                  </a:schemeClr>
                </a:solidFill>
                <a:latin typeface="+mn-lt"/>
              </a:rPr>
              <a:t>ViTs</a:t>
            </a:r>
            <a:r>
              <a:rPr lang="en-US" altLang="zh-CN" b="1" dirty="0">
                <a:solidFill>
                  <a:schemeClr val="tx1">
                    <a:lumMod val="95000"/>
                    <a:lumOff val="5000"/>
                  </a:schemeClr>
                </a:solidFill>
                <a:latin typeface="+mn-lt"/>
              </a:rPr>
              <a:t>, nor with convnets</a:t>
            </a: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17</a:t>
            </a:fld>
            <a:endParaRPr lang="zh-CN" altLang="en-US"/>
          </a:p>
        </p:txBody>
      </p:sp>
      <p:sp>
        <p:nvSpPr>
          <p:cNvPr id="6" name="矩形 5">
            <a:extLst>
              <a:ext uri="{FF2B5EF4-FFF2-40B4-BE49-F238E27FC236}">
                <a16:creationId xmlns:a16="http://schemas.microsoft.com/office/drawing/2014/main" id="{87A37D13-91B9-4F49-AF73-C05AD4366D7C}"/>
              </a:ext>
            </a:extLst>
          </p:cNvPr>
          <p:cNvSpPr/>
          <p:nvPr/>
        </p:nvSpPr>
        <p:spPr>
          <a:xfrm>
            <a:off x="1257300" y="2622316"/>
            <a:ext cx="6229350" cy="707886"/>
          </a:xfrm>
          <a:prstGeom prst="rect">
            <a:avLst/>
          </a:prstGeom>
        </p:spPr>
        <p:txBody>
          <a:bodyPr wrap="square">
            <a:spAutoFit/>
          </a:bodyPr>
          <a:lstStyle/>
          <a:p>
            <a:r>
              <a:rPr lang="en-US" altLang="zh-CN" sz="2000" b="1" dirty="0"/>
              <a:t>1. </a:t>
            </a:r>
            <a:r>
              <a:rPr lang="zh-CN" altLang="en-US" sz="2000" dirty="0"/>
              <a:t>Self-supervised ViT features explicitly contain the scene layout and, in particular, object boundaries</a:t>
            </a:r>
          </a:p>
        </p:txBody>
      </p:sp>
    </p:spTree>
    <p:extLst>
      <p:ext uri="{BB962C8B-B14F-4D97-AF65-F5344CB8AC3E}">
        <p14:creationId xmlns:p14="http://schemas.microsoft.com/office/powerpoint/2010/main" val="2372699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1. Introduction</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Contribution</a:t>
            </a:r>
          </a:p>
          <a:p>
            <a:pPr lvl="1"/>
            <a:r>
              <a:rPr lang="en-US" altLang="zh-CN" b="1" dirty="0">
                <a:solidFill>
                  <a:schemeClr val="tx1">
                    <a:lumMod val="95000"/>
                    <a:lumOff val="5000"/>
                  </a:schemeClr>
                </a:solidFill>
                <a:latin typeface="+mn-lt"/>
              </a:rPr>
              <a:t>we have identified several interesting properties that do not emerge with supervised </a:t>
            </a:r>
            <a:r>
              <a:rPr lang="en-US" altLang="zh-CN" b="1" dirty="0" err="1">
                <a:solidFill>
                  <a:schemeClr val="tx1">
                    <a:lumMod val="95000"/>
                    <a:lumOff val="5000"/>
                  </a:schemeClr>
                </a:solidFill>
                <a:latin typeface="+mn-lt"/>
              </a:rPr>
              <a:t>ViTs</a:t>
            </a:r>
            <a:r>
              <a:rPr lang="en-US" altLang="zh-CN" b="1" dirty="0">
                <a:solidFill>
                  <a:schemeClr val="tx1">
                    <a:lumMod val="95000"/>
                    <a:lumOff val="5000"/>
                  </a:schemeClr>
                </a:solidFill>
                <a:latin typeface="+mn-lt"/>
              </a:rPr>
              <a:t>, nor with convnets</a:t>
            </a: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18</a:t>
            </a:fld>
            <a:endParaRPr lang="zh-CN" altLang="en-US"/>
          </a:p>
        </p:txBody>
      </p:sp>
      <p:sp>
        <p:nvSpPr>
          <p:cNvPr id="6" name="矩形 5">
            <a:extLst>
              <a:ext uri="{FF2B5EF4-FFF2-40B4-BE49-F238E27FC236}">
                <a16:creationId xmlns:a16="http://schemas.microsoft.com/office/drawing/2014/main" id="{87A37D13-91B9-4F49-AF73-C05AD4366D7C}"/>
              </a:ext>
            </a:extLst>
          </p:cNvPr>
          <p:cNvSpPr/>
          <p:nvPr/>
        </p:nvSpPr>
        <p:spPr>
          <a:xfrm>
            <a:off x="1267097" y="2875894"/>
            <a:ext cx="6229350" cy="707886"/>
          </a:xfrm>
          <a:prstGeom prst="rect">
            <a:avLst/>
          </a:prstGeom>
        </p:spPr>
        <p:txBody>
          <a:bodyPr wrap="square">
            <a:spAutoFit/>
          </a:bodyPr>
          <a:lstStyle/>
          <a:p>
            <a:r>
              <a:rPr lang="en-US" altLang="zh-CN" sz="2000" b="1" dirty="0"/>
              <a:t>2. </a:t>
            </a:r>
            <a:r>
              <a:rPr lang="en-US" altLang="zh-CN" sz="2000" dirty="0"/>
              <a:t>Self-supervised </a:t>
            </a:r>
            <a:r>
              <a:rPr lang="en-US" altLang="zh-CN" sz="2000" dirty="0" err="1"/>
              <a:t>ViT</a:t>
            </a:r>
            <a:r>
              <a:rPr lang="en-US" altLang="zh-CN" sz="2000" dirty="0"/>
              <a:t> features perform particularly well in </a:t>
            </a:r>
            <a:r>
              <a:rPr lang="en-US" altLang="zh-CN" sz="2000" dirty="0" err="1"/>
              <a:t>DownStream</a:t>
            </a:r>
            <a:r>
              <a:rPr lang="en-US" altLang="zh-CN" sz="2000" dirty="0"/>
              <a:t> Task</a:t>
            </a:r>
            <a:endParaRPr lang="zh-CN" altLang="en-US" sz="2000" dirty="0"/>
          </a:p>
        </p:txBody>
      </p:sp>
      <p:sp>
        <p:nvSpPr>
          <p:cNvPr id="5" name="矩形 4">
            <a:extLst>
              <a:ext uri="{FF2B5EF4-FFF2-40B4-BE49-F238E27FC236}">
                <a16:creationId xmlns:a16="http://schemas.microsoft.com/office/drawing/2014/main" id="{33E35041-4F08-4747-8EB7-5DA3FFCFB8C7}"/>
              </a:ext>
            </a:extLst>
          </p:cNvPr>
          <p:cNvSpPr/>
          <p:nvPr/>
        </p:nvSpPr>
        <p:spPr>
          <a:xfrm>
            <a:off x="1267097" y="3657763"/>
            <a:ext cx="6813583" cy="959653"/>
          </a:xfrm>
          <a:prstGeom prst="rect">
            <a:avLst/>
          </a:prstGeom>
          <a:solidFill>
            <a:schemeClr val="bg1">
              <a:lumMod val="95000"/>
            </a:schemeClr>
          </a:solidFill>
        </p:spPr>
        <p:txBody>
          <a:bodyPr wrap="square">
            <a:spAutoFit/>
          </a:bodyPr>
          <a:lstStyle/>
          <a:p>
            <a:r>
              <a:rPr lang="zh-CN" altLang="en-US" dirty="0"/>
              <a:t> a basic nearest neighbors classifier (k-NN) without any finetuning, linear classifier nor data augmentation, achieving 78.3% top-1 accuracy on ImageNet.</a:t>
            </a:r>
          </a:p>
        </p:txBody>
      </p:sp>
      <p:sp>
        <p:nvSpPr>
          <p:cNvPr id="8" name="矩形 7">
            <a:extLst>
              <a:ext uri="{FF2B5EF4-FFF2-40B4-BE49-F238E27FC236}">
                <a16:creationId xmlns:a16="http://schemas.microsoft.com/office/drawing/2014/main" id="{D2A52E1C-E759-4252-AE99-F02095F75A21}"/>
              </a:ext>
            </a:extLst>
          </p:cNvPr>
          <p:cNvSpPr/>
          <p:nvPr/>
        </p:nvSpPr>
        <p:spPr>
          <a:xfrm>
            <a:off x="1257300" y="4691399"/>
            <a:ext cx="6927760" cy="707886"/>
          </a:xfrm>
          <a:prstGeom prst="rect">
            <a:avLst/>
          </a:prstGeom>
        </p:spPr>
        <p:txBody>
          <a:bodyPr wrap="square">
            <a:spAutoFit/>
          </a:bodyPr>
          <a:lstStyle/>
          <a:p>
            <a:r>
              <a:rPr lang="en-US" altLang="zh-CN" sz="2000" b="1" dirty="0"/>
              <a:t>3. </a:t>
            </a:r>
            <a:r>
              <a:rPr lang="en-US" altLang="zh-CN" sz="2000" dirty="0"/>
              <a:t>Self-supervised Architecture: a form of knowledge </a:t>
            </a:r>
            <a:r>
              <a:rPr lang="en-US" altLang="zh-CN" sz="2000" b="1" dirty="0"/>
              <a:t>di</a:t>
            </a:r>
            <a:r>
              <a:rPr lang="en-US" altLang="zh-CN" sz="2000" dirty="0"/>
              <a:t>stillation with </a:t>
            </a:r>
            <a:r>
              <a:rPr lang="en-US" altLang="zh-CN" sz="2000" b="1" dirty="0"/>
              <a:t>no</a:t>
            </a:r>
            <a:r>
              <a:rPr lang="en-US" altLang="zh-CN" sz="2000" dirty="0"/>
              <a:t> labels.</a:t>
            </a:r>
            <a:endParaRPr lang="zh-CN" altLang="en-US" sz="2000" dirty="0"/>
          </a:p>
        </p:txBody>
      </p:sp>
      <p:sp>
        <p:nvSpPr>
          <p:cNvPr id="10" name="矩形 9">
            <a:extLst>
              <a:ext uri="{FF2B5EF4-FFF2-40B4-BE49-F238E27FC236}">
                <a16:creationId xmlns:a16="http://schemas.microsoft.com/office/drawing/2014/main" id="{B9030B07-B308-40F7-88AE-17D8E5439986}"/>
              </a:ext>
            </a:extLst>
          </p:cNvPr>
          <p:cNvSpPr/>
          <p:nvPr/>
        </p:nvSpPr>
        <p:spPr>
          <a:xfrm>
            <a:off x="1272709" y="5473268"/>
            <a:ext cx="6927760" cy="1200329"/>
          </a:xfrm>
          <a:prstGeom prst="rect">
            <a:avLst/>
          </a:prstGeom>
          <a:solidFill>
            <a:schemeClr val="bg1">
              <a:lumMod val="95000"/>
            </a:schemeClr>
          </a:solidFill>
        </p:spPr>
        <p:txBody>
          <a:bodyPr wrap="square">
            <a:spAutoFit/>
          </a:bodyPr>
          <a:lstStyle/>
          <a:p>
            <a:r>
              <a:rPr lang="en-US" altLang="zh-CN" dirty="0"/>
              <a:t>Interestingly, our method can work with only a centering and sharpening of the teacher output to avoid collapse, while other popular components such as predictor , advanced normalization  or contrastive loss  add little benefits in terms of stability or performance.</a:t>
            </a:r>
            <a:endParaRPr lang="zh-CN" altLang="en-US" dirty="0"/>
          </a:p>
        </p:txBody>
      </p:sp>
    </p:spTree>
    <p:extLst>
      <p:ext uri="{BB962C8B-B14F-4D97-AF65-F5344CB8AC3E}">
        <p14:creationId xmlns:p14="http://schemas.microsoft.com/office/powerpoint/2010/main" val="196701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2. Related Work</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solidFill>
                  <a:schemeClr val="tx1">
                    <a:lumMod val="95000"/>
                    <a:lumOff val="5000"/>
                  </a:schemeClr>
                </a:solidFill>
                <a:latin typeface="+mn-lt"/>
              </a:rPr>
              <a:t>BYOL</a:t>
            </a:r>
            <a:endParaRPr lang="en-US" altLang="zh-CN" b="1" dirty="0">
              <a:solidFill>
                <a:schemeClr val="tx1">
                  <a:lumMod val="95000"/>
                  <a:lumOff val="5000"/>
                </a:schemeClr>
              </a:solidFill>
              <a:latin typeface="+mn-lt"/>
            </a:endParaRPr>
          </a:p>
          <a:p>
            <a:endParaRPr lang="en-US" altLang="zh-CN" b="1" dirty="0">
              <a:solidFill>
                <a:schemeClr val="tx1">
                  <a:lumMod val="95000"/>
                  <a:lumOff val="5000"/>
                </a:schemeClr>
              </a:solidFill>
              <a:latin typeface="+mn-lt"/>
            </a:endParaRPr>
          </a:p>
          <a:p>
            <a:endParaRPr lang="en-US" altLang="zh-CN" dirty="0">
              <a:solidFill>
                <a:schemeClr val="tx1">
                  <a:lumMod val="95000"/>
                  <a:lumOff val="5000"/>
                </a:schemeClr>
              </a:solidFill>
              <a:latin typeface="+mn-lt"/>
            </a:endParaRPr>
          </a:p>
          <a:p>
            <a:endParaRPr lang="en-US" altLang="zh-CN" b="1" dirty="0">
              <a:solidFill>
                <a:schemeClr val="tx1">
                  <a:lumMod val="95000"/>
                  <a:lumOff val="5000"/>
                </a:schemeClr>
              </a:solidFill>
              <a:latin typeface="+mn-lt"/>
            </a:endParaRPr>
          </a:p>
          <a:p>
            <a:r>
              <a:rPr lang="en-US" altLang="zh-CN" b="1" dirty="0">
                <a:solidFill>
                  <a:schemeClr val="tx1">
                    <a:lumMod val="95000"/>
                    <a:lumOff val="5000"/>
                  </a:schemeClr>
                </a:solidFill>
                <a:latin typeface="+mn-lt"/>
              </a:rPr>
              <a:t>Contrastive learning with negative samples</a:t>
            </a:r>
          </a:p>
          <a:p>
            <a:pPr lvl="1"/>
            <a:endParaRPr lang="en-US" altLang="zh-CN" b="1" dirty="0">
              <a:solidFill>
                <a:schemeClr val="tx1">
                  <a:lumMod val="95000"/>
                  <a:lumOff val="5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19</a:t>
            </a:fld>
            <a:endParaRPr lang="zh-CN" altLang="en-US"/>
          </a:p>
        </p:txBody>
      </p:sp>
      <p:sp>
        <p:nvSpPr>
          <p:cNvPr id="5" name="矩形 4">
            <a:extLst>
              <a:ext uri="{FF2B5EF4-FFF2-40B4-BE49-F238E27FC236}">
                <a16:creationId xmlns:a16="http://schemas.microsoft.com/office/drawing/2014/main" id="{F06B9AB2-A6F6-4CF3-9CD6-33466975C087}"/>
              </a:ext>
            </a:extLst>
          </p:cNvPr>
          <p:cNvSpPr/>
          <p:nvPr/>
        </p:nvSpPr>
        <p:spPr>
          <a:xfrm>
            <a:off x="1354273" y="2259663"/>
            <a:ext cx="6688183" cy="1015663"/>
          </a:xfrm>
          <a:prstGeom prst="rect">
            <a:avLst/>
          </a:prstGeom>
          <a:solidFill>
            <a:schemeClr val="bg1">
              <a:lumMod val="95000"/>
            </a:schemeClr>
          </a:solidFill>
        </p:spPr>
        <p:txBody>
          <a:bodyPr wrap="square">
            <a:spAutoFit/>
          </a:bodyPr>
          <a:lstStyle/>
          <a:p>
            <a:r>
              <a:rPr lang="en-US" altLang="zh-CN" sz="2000" dirty="0">
                <a:solidFill>
                  <a:schemeClr val="tx1">
                    <a:lumMod val="95000"/>
                    <a:lumOff val="5000"/>
                  </a:schemeClr>
                </a:solidFill>
              </a:rPr>
              <a:t>Our approach takes its inspiration from </a:t>
            </a:r>
            <a:r>
              <a:rPr lang="en-US" altLang="zh-CN" sz="2000" dirty="0" err="1">
                <a:solidFill>
                  <a:schemeClr val="tx1">
                    <a:lumMod val="95000"/>
                    <a:lumOff val="5000"/>
                  </a:schemeClr>
                </a:solidFill>
              </a:rPr>
              <a:t>BYOL</a:t>
            </a:r>
            <a:r>
              <a:rPr lang="en-US" altLang="zh-CN" sz="2000" dirty="0">
                <a:solidFill>
                  <a:schemeClr val="tx1">
                    <a:lumMod val="95000"/>
                    <a:lumOff val="5000"/>
                  </a:schemeClr>
                </a:solidFill>
              </a:rPr>
              <a:t> but operates with a different similarity matching loss and uses the exact same architecture for the student and the teacher	</a:t>
            </a:r>
          </a:p>
        </p:txBody>
      </p:sp>
      <p:sp>
        <p:nvSpPr>
          <p:cNvPr id="6" name="矩形 5">
            <a:extLst>
              <a:ext uri="{FF2B5EF4-FFF2-40B4-BE49-F238E27FC236}">
                <a16:creationId xmlns:a16="http://schemas.microsoft.com/office/drawing/2014/main" id="{F71E390C-5566-447C-B9A7-378EC2115048}"/>
              </a:ext>
            </a:extLst>
          </p:cNvPr>
          <p:cNvSpPr/>
          <p:nvPr/>
        </p:nvSpPr>
        <p:spPr>
          <a:xfrm>
            <a:off x="1354273" y="4598337"/>
            <a:ext cx="6688183" cy="1015663"/>
          </a:xfrm>
          <a:prstGeom prst="rect">
            <a:avLst/>
          </a:prstGeom>
          <a:solidFill>
            <a:schemeClr val="bg1">
              <a:lumMod val="95000"/>
            </a:schemeClr>
          </a:solidFill>
        </p:spPr>
        <p:txBody>
          <a:bodyPr wrap="square">
            <a:spAutoFit/>
          </a:bodyPr>
          <a:lstStyle/>
          <a:p>
            <a:r>
              <a:rPr lang="en-US" altLang="zh-CN" sz="2000" dirty="0">
                <a:solidFill>
                  <a:schemeClr val="tx1">
                    <a:lumMod val="95000"/>
                    <a:lumOff val="5000"/>
                  </a:schemeClr>
                </a:solidFill>
              </a:rPr>
              <a:t>explicitly learning a classifier to discriminate between all images does not scale well with the number of images.</a:t>
            </a:r>
          </a:p>
          <a:p>
            <a:r>
              <a:rPr lang="en-US" altLang="zh-CN" sz="2000" dirty="0">
                <a:solidFill>
                  <a:schemeClr val="tx1">
                    <a:lumMod val="95000"/>
                    <a:lumOff val="5000"/>
                  </a:schemeClr>
                </a:solidFill>
              </a:rPr>
              <a:t> (limited by the </a:t>
            </a:r>
            <a:r>
              <a:rPr lang="en-US" altLang="zh-CN" sz="2000" dirty="0" err="1">
                <a:solidFill>
                  <a:schemeClr val="tx1">
                    <a:lumMod val="95000"/>
                    <a:lumOff val="5000"/>
                  </a:schemeClr>
                </a:solidFill>
              </a:rPr>
              <a:t>batch_size</a:t>
            </a:r>
            <a:r>
              <a:rPr lang="en-US" altLang="zh-CN" sz="2000" dirty="0">
                <a:solidFill>
                  <a:schemeClr val="tx1">
                    <a:lumMod val="95000"/>
                    <a:lumOff val="5000"/>
                  </a:schemeClr>
                </a:solidFill>
              </a:rPr>
              <a:t>)</a:t>
            </a:r>
          </a:p>
        </p:txBody>
      </p:sp>
    </p:spTree>
    <p:extLst>
      <p:ext uri="{BB962C8B-B14F-4D97-AF65-F5344CB8AC3E}">
        <p14:creationId xmlns:p14="http://schemas.microsoft.com/office/powerpoint/2010/main" val="7344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Contents</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latin typeface="+mn-lt"/>
                <a:ea typeface="+mj-ea"/>
              </a:rPr>
              <a:t>Contrastive learning</a:t>
            </a:r>
            <a:endParaRPr lang="en-US" altLang="zh-CN" b="1" dirty="0">
              <a:latin typeface="+mn-lt"/>
              <a:ea typeface="+mj-ea"/>
            </a:endParaRPr>
          </a:p>
          <a:p>
            <a:pPr lvl="1"/>
            <a:r>
              <a:rPr lang="en-US" altLang="zh-CN" b="1" dirty="0" err="1">
                <a:latin typeface="+mn-lt"/>
                <a:ea typeface="+mj-ea"/>
              </a:rPr>
              <a:t>SimCLR</a:t>
            </a:r>
            <a:endParaRPr lang="en-US" altLang="zh-CN" b="1" dirty="0">
              <a:latin typeface="+mn-lt"/>
              <a:ea typeface="+mj-ea"/>
            </a:endParaRPr>
          </a:p>
          <a:p>
            <a:pPr lvl="1"/>
            <a:r>
              <a:rPr lang="en-US" altLang="zh-CN" b="1" dirty="0" err="1">
                <a:latin typeface="+mn-lt"/>
                <a:ea typeface="+mj-ea"/>
              </a:rPr>
              <a:t>BYOL</a:t>
            </a:r>
            <a:endParaRPr lang="en-US" altLang="zh-CN" b="1" dirty="0">
              <a:latin typeface="+mn-lt"/>
              <a:ea typeface="+mj-ea"/>
            </a:endParaRPr>
          </a:p>
          <a:p>
            <a:pPr lvl="1"/>
            <a:r>
              <a:rPr lang="en-US" altLang="zh-CN" b="1" dirty="0">
                <a:latin typeface="+mn-lt"/>
                <a:ea typeface="+mj-ea"/>
              </a:rPr>
              <a:t>*</a:t>
            </a:r>
            <a:r>
              <a:rPr lang="en-US" altLang="zh-CN" b="1" dirty="0" err="1">
                <a:latin typeface="+mn-lt"/>
                <a:ea typeface="+mj-ea"/>
              </a:rPr>
              <a:t>MOCO</a:t>
            </a:r>
            <a:r>
              <a:rPr lang="en-US" altLang="zh-CN" b="1" dirty="0">
                <a:latin typeface="+mn-lt"/>
                <a:ea typeface="+mj-ea"/>
              </a:rPr>
              <a:t> (</a:t>
            </a:r>
            <a:r>
              <a:rPr lang="en-US" altLang="zh-CN" b="1" dirty="0" err="1">
                <a:latin typeface="+mn-lt"/>
                <a:ea typeface="+mj-ea"/>
              </a:rPr>
              <a:t>v1</a:t>
            </a:r>
            <a:r>
              <a:rPr lang="en-US" altLang="zh-CN" b="1" dirty="0">
                <a:latin typeface="+mn-lt"/>
                <a:ea typeface="+mj-ea"/>
              </a:rPr>
              <a:t>, </a:t>
            </a:r>
            <a:r>
              <a:rPr lang="en-US" altLang="zh-CN" b="1" dirty="0" err="1">
                <a:latin typeface="+mn-lt"/>
                <a:ea typeface="+mj-ea"/>
              </a:rPr>
              <a:t>v2</a:t>
            </a:r>
            <a:r>
              <a:rPr lang="en-US" altLang="zh-CN" b="1" dirty="0">
                <a:latin typeface="+mn-lt"/>
                <a:ea typeface="+mj-ea"/>
              </a:rPr>
              <a:t>, </a:t>
            </a:r>
            <a:r>
              <a:rPr lang="en-US" altLang="zh-CN" b="1" dirty="0" err="1">
                <a:latin typeface="+mn-lt"/>
                <a:ea typeface="+mj-ea"/>
              </a:rPr>
              <a:t>v3</a:t>
            </a:r>
            <a:r>
              <a:rPr lang="en-US" altLang="zh-CN" b="1" dirty="0">
                <a:latin typeface="+mn-lt"/>
                <a:ea typeface="+mj-ea"/>
              </a:rPr>
              <a:t>)</a:t>
            </a:r>
            <a:r>
              <a:rPr lang="zh-CN" altLang="en-US" b="1" dirty="0">
                <a:latin typeface="+mn-lt"/>
                <a:ea typeface="+mj-ea"/>
              </a:rPr>
              <a:t>、</a:t>
            </a:r>
            <a:r>
              <a:rPr lang="en-US" altLang="zh-CN" b="1" dirty="0" err="1">
                <a:latin typeface="+mn-lt"/>
                <a:ea typeface="+mj-ea"/>
              </a:rPr>
              <a:t>SimSiam</a:t>
            </a:r>
            <a:r>
              <a:rPr lang="zh-CN" altLang="en-US" b="1" dirty="0">
                <a:latin typeface="+mn-lt"/>
                <a:ea typeface="+mj-ea"/>
              </a:rPr>
              <a:t>、</a:t>
            </a:r>
            <a:r>
              <a:rPr lang="en-US" altLang="zh-CN" b="1" dirty="0" err="1">
                <a:latin typeface="+mn-lt"/>
                <a:ea typeface="+mj-ea"/>
              </a:rPr>
              <a:t>SwAV</a:t>
            </a:r>
            <a:endParaRPr lang="en-US" altLang="zh-CN" b="1" dirty="0">
              <a:latin typeface="+mn-lt"/>
              <a:ea typeface="+mj-ea"/>
            </a:endParaRPr>
          </a:p>
          <a:p>
            <a:r>
              <a:rPr lang="en-US" altLang="zh-CN" dirty="0">
                <a:solidFill>
                  <a:schemeClr val="bg1">
                    <a:lumMod val="50000"/>
                  </a:schemeClr>
                </a:solidFill>
                <a:latin typeface="+mn-lt"/>
              </a:rPr>
              <a:t>DINO: Emerging Properties in Self-Supervised Vision Transformers</a:t>
            </a:r>
            <a:endParaRPr lang="en-US" altLang="zh-CN" b="1" dirty="0">
              <a:solidFill>
                <a:schemeClr val="bg1">
                  <a:lumMod val="50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a:t>
            </a:fld>
            <a:endParaRPr lang="zh-CN" altLang="en-US"/>
          </a:p>
        </p:txBody>
      </p:sp>
    </p:spTree>
    <p:extLst>
      <p:ext uri="{BB962C8B-B14F-4D97-AF65-F5344CB8AC3E}">
        <p14:creationId xmlns:p14="http://schemas.microsoft.com/office/powerpoint/2010/main" val="189057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7E0033D-8891-418D-B744-CCA81B45A7AF}"/>
              </a:ext>
            </a:extLst>
          </p:cNvPr>
          <p:cNvPicPr>
            <a:picLocks noChangeAspect="1"/>
          </p:cNvPicPr>
          <p:nvPr/>
        </p:nvPicPr>
        <p:blipFill>
          <a:blip r:embed="rId3"/>
          <a:stretch>
            <a:fillRect/>
          </a:stretch>
        </p:blipFill>
        <p:spPr>
          <a:xfrm>
            <a:off x="4365940" y="4104350"/>
            <a:ext cx="2872288" cy="2753650"/>
          </a:xfrm>
          <a:prstGeom prst="rect">
            <a:avLst/>
          </a:prstGeom>
        </p:spPr>
      </p:pic>
      <p:sp>
        <p:nvSpPr>
          <p:cNvPr id="2" name="标题 1"/>
          <p:cNvSpPr>
            <a:spLocks noGrp="1"/>
          </p:cNvSpPr>
          <p:nvPr>
            <p:ph type="title"/>
          </p:nvPr>
        </p:nvSpPr>
        <p:spPr/>
        <p:txBody>
          <a:bodyPr/>
          <a:lstStyle/>
          <a:p>
            <a:r>
              <a:rPr lang="en-US" altLang="zh-CN" dirty="0">
                <a:latin typeface="+mn-lt"/>
              </a:rPr>
              <a:t>2. Related Work</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solidFill>
                  <a:schemeClr val="tx1">
                    <a:lumMod val="95000"/>
                    <a:lumOff val="5000"/>
                  </a:schemeClr>
                </a:solidFill>
                <a:latin typeface="+mn-lt"/>
              </a:rPr>
              <a:t>Self-training and knowledge distillation</a:t>
            </a:r>
            <a:endParaRPr lang="en-US" altLang="zh-CN" b="1" dirty="0">
              <a:solidFill>
                <a:schemeClr val="tx1">
                  <a:lumMod val="95000"/>
                  <a:lumOff val="5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20</a:t>
            </a:fld>
            <a:endParaRPr lang="zh-CN" altLang="en-US"/>
          </a:p>
        </p:txBody>
      </p:sp>
      <p:sp>
        <p:nvSpPr>
          <p:cNvPr id="5" name="矩形 4">
            <a:extLst>
              <a:ext uri="{FF2B5EF4-FFF2-40B4-BE49-F238E27FC236}">
                <a16:creationId xmlns:a16="http://schemas.microsoft.com/office/drawing/2014/main" id="{3C4559E8-7320-4109-B1D6-D41FC87A6056}"/>
              </a:ext>
            </a:extLst>
          </p:cNvPr>
          <p:cNvSpPr/>
          <p:nvPr/>
        </p:nvSpPr>
        <p:spPr>
          <a:xfrm>
            <a:off x="1295399" y="2279694"/>
            <a:ext cx="6106885" cy="1938992"/>
          </a:xfrm>
          <a:prstGeom prst="rect">
            <a:avLst/>
          </a:prstGeom>
          <a:solidFill>
            <a:schemeClr val="bg1">
              <a:lumMod val="95000"/>
            </a:schemeClr>
          </a:solidFill>
        </p:spPr>
        <p:txBody>
          <a:bodyPr wrap="square">
            <a:spAutoFit/>
          </a:bodyPr>
          <a:lstStyle/>
          <a:p>
            <a:r>
              <a:rPr lang="zh-CN" altLang="en-US" sz="2000" dirty="0"/>
              <a:t>Finally, our work is also related to codistillation  where student and teacher have the same architecture and use distillation during training. However, the teacher in codistillation is also distilling from the student, while it is updated with a momentum average of the student in our work.</a:t>
            </a:r>
          </a:p>
        </p:txBody>
      </p:sp>
      <p:sp>
        <p:nvSpPr>
          <p:cNvPr id="7" name="矩形 6">
            <a:extLst>
              <a:ext uri="{FF2B5EF4-FFF2-40B4-BE49-F238E27FC236}">
                <a16:creationId xmlns:a16="http://schemas.microsoft.com/office/drawing/2014/main" id="{BDB8B193-2A79-4A5D-81E6-0024FFC2641B}"/>
              </a:ext>
            </a:extLst>
          </p:cNvPr>
          <p:cNvSpPr/>
          <p:nvPr/>
        </p:nvSpPr>
        <p:spPr>
          <a:xfrm>
            <a:off x="5336540" y="5481175"/>
            <a:ext cx="844002"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35F6CB4-6434-4210-87A3-646530EF7EE5}"/>
              </a:ext>
            </a:extLst>
          </p:cNvPr>
          <p:cNvSpPr/>
          <p:nvPr/>
        </p:nvSpPr>
        <p:spPr>
          <a:xfrm>
            <a:off x="5336540" y="4218686"/>
            <a:ext cx="988060" cy="51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04F91F-E86B-45C2-B915-7D26C1E00263}"/>
              </a:ext>
            </a:extLst>
          </p:cNvPr>
          <p:cNvSpPr/>
          <p:nvPr/>
        </p:nvSpPr>
        <p:spPr>
          <a:xfrm>
            <a:off x="1371600" y="2928257"/>
            <a:ext cx="271054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9C807AF-149B-45CB-8136-5D0BDE3E2616}"/>
              </a:ext>
            </a:extLst>
          </p:cNvPr>
          <p:cNvSpPr/>
          <p:nvPr/>
        </p:nvSpPr>
        <p:spPr>
          <a:xfrm>
            <a:off x="1371600" y="3559500"/>
            <a:ext cx="5086350" cy="322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CC95BFF4-31B7-4695-BC28-90646B9A2D1D}"/>
              </a:ext>
            </a:extLst>
          </p:cNvPr>
          <p:cNvCxnSpPr/>
          <p:nvPr/>
        </p:nvCxnSpPr>
        <p:spPr>
          <a:xfrm>
            <a:off x="2950029" y="3881619"/>
            <a:ext cx="2612571" cy="15995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BC196DA-42FD-48B7-BF87-DBCE2A2E88B6}"/>
              </a:ext>
            </a:extLst>
          </p:cNvPr>
          <p:cNvCxnSpPr>
            <a:cxnSpLocks/>
          </p:cNvCxnSpPr>
          <p:nvPr/>
        </p:nvCxnSpPr>
        <p:spPr>
          <a:xfrm>
            <a:off x="4082143" y="3080657"/>
            <a:ext cx="1719941" cy="10943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5F8E3E3D-DBEB-4CE3-85CD-8AC102C7FF7C}"/>
              </a:ext>
            </a:extLst>
          </p:cNvPr>
          <p:cNvSpPr/>
          <p:nvPr/>
        </p:nvSpPr>
        <p:spPr>
          <a:xfrm>
            <a:off x="435680" y="4453539"/>
            <a:ext cx="3865967" cy="707886"/>
          </a:xfrm>
          <a:prstGeom prst="rect">
            <a:avLst/>
          </a:prstGeom>
        </p:spPr>
        <p:txBody>
          <a:bodyPr wrap="square">
            <a:spAutoFit/>
          </a:bodyPr>
          <a:lstStyle/>
          <a:p>
            <a:r>
              <a:rPr lang="en-US" altLang="zh-CN" sz="2000" b="1" dirty="0"/>
              <a:t>“</a:t>
            </a:r>
            <a:r>
              <a:rPr lang="zh-CN" altLang="en-US" sz="2000" b="1" dirty="0"/>
              <a:t>we build it</a:t>
            </a:r>
            <a:r>
              <a:rPr lang="en-US" altLang="zh-CN" sz="2000" b="1" dirty="0"/>
              <a:t>(teacher)</a:t>
            </a:r>
            <a:r>
              <a:rPr lang="zh-CN" altLang="en-US" sz="2000" b="1" dirty="0"/>
              <a:t> from past iterations of the student network.”</a:t>
            </a:r>
          </a:p>
        </p:txBody>
      </p:sp>
      <p:sp>
        <p:nvSpPr>
          <p:cNvPr id="19" name="矩形 18">
            <a:extLst>
              <a:ext uri="{FF2B5EF4-FFF2-40B4-BE49-F238E27FC236}">
                <a16:creationId xmlns:a16="http://schemas.microsoft.com/office/drawing/2014/main" id="{E3D9DFC0-C8F5-4E81-96E8-2925E4A6C189}"/>
              </a:ext>
            </a:extLst>
          </p:cNvPr>
          <p:cNvSpPr/>
          <p:nvPr/>
        </p:nvSpPr>
        <p:spPr>
          <a:xfrm>
            <a:off x="522684" y="5190042"/>
            <a:ext cx="3054041" cy="400110"/>
          </a:xfrm>
          <a:prstGeom prst="rect">
            <a:avLst/>
          </a:prstGeom>
        </p:spPr>
        <p:txBody>
          <a:bodyPr wrap="none">
            <a:spAutoFit/>
          </a:bodyPr>
          <a:lstStyle/>
          <a:p>
            <a:r>
              <a:rPr lang="en-US" altLang="zh-CN" sz="2000" b="1" dirty="0"/>
              <a:t>B</a:t>
            </a:r>
            <a:r>
              <a:rPr lang="en-US" altLang="zh-CN" sz="2000" dirty="0"/>
              <a:t>ootstrap </a:t>
            </a:r>
            <a:r>
              <a:rPr lang="en-US" altLang="zh-CN" sz="2000" b="1" dirty="0"/>
              <a:t>Y</a:t>
            </a:r>
            <a:r>
              <a:rPr lang="en-US" altLang="zh-CN" sz="2000" dirty="0"/>
              <a:t>our </a:t>
            </a:r>
            <a:r>
              <a:rPr lang="en-US" altLang="zh-CN" sz="2000" b="1" dirty="0"/>
              <a:t>O</a:t>
            </a:r>
            <a:r>
              <a:rPr lang="en-US" altLang="zh-CN" sz="2000" dirty="0"/>
              <a:t>wn </a:t>
            </a:r>
            <a:r>
              <a:rPr lang="en-US" altLang="zh-CN" sz="2000" b="1" dirty="0"/>
              <a:t>L</a:t>
            </a:r>
            <a:r>
              <a:rPr lang="en-US" altLang="zh-CN" sz="2000" dirty="0"/>
              <a:t>atent</a:t>
            </a:r>
            <a:endParaRPr lang="zh-CN" altLang="en-US" sz="2000" dirty="0"/>
          </a:p>
        </p:txBody>
      </p:sp>
    </p:spTree>
    <p:extLst>
      <p:ext uri="{BB962C8B-B14F-4D97-AF65-F5344CB8AC3E}">
        <p14:creationId xmlns:p14="http://schemas.microsoft.com/office/powerpoint/2010/main" val="229656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633DF0D-32E1-4D51-A497-381881A7265A}"/>
              </a:ext>
            </a:extLst>
          </p:cNvPr>
          <p:cNvPicPr>
            <a:picLocks noChangeAspect="1"/>
          </p:cNvPicPr>
          <p:nvPr/>
        </p:nvPicPr>
        <p:blipFill>
          <a:blip r:embed="rId3"/>
          <a:stretch>
            <a:fillRect/>
          </a:stretch>
        </p:blipFill>
        <p:spPr>
          <a:xfrm>
            <a:off x="4984243" y="2689976"/>
            <a:ext cx="4154247" cy="1015483"/>
          </a:xfrm>
          <a:prstGeom prst="rect">
            <a:avLst/>
          </a:prstGeom>
        </p:spPr>
      </p:pic>
      <p:pic>
        <p:nvPicPr>
          <p:cNvPr id="1026" name="Picture 2" descr="https://pic2.zhimg.com/v2-3961874244169b0cde32fda3bb2d4bbd_r.jpg">
            <a:extLst>
              <a:ext uri="{FF2B5EF4-FFF2-40B4-BE49-F238E27FC236}">
                <a16:creationId xmlns:a16="http://schemas.microsoft.com/office/drawing/2014/main" id="{BECAE306-85B8-4784-9BAD-6C72653323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 t="17369" r="1622" b="12467"/>
          <a:stretch/>
        </p:blipFill>
        <p:spPr bwMode="auto">
          <a:xfrm>
            <a:off x="1074726" y="4035549"/>
            <a:ext cx="6801447" cy="223462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latin typeface="+mn-lt"/>
              </a:rPr>
              <a:t>3. Approach</a:t>
            </a:r>
            <a:endParaRPr lang="zh-CN" altLang="en-US" dirty="0">
              <a:latin typeface="+mn-lt"/>
            </a:endParaRPr>
          </a:p>
        </p:txBody>
      </p:sp>
      <p:pic>
        <p:nvPicPr>
          <p:cNvPr id="5" name="内容占位符 4">
            <a:extLst>
              <a:ext uri="{FF2B5EF4-FFF2-40B4-BE49-F238E27FC236}">
                <a16:creationId xmlns:a16="http://schemas.microsoft.com/office/drawing/2014/main" id="{F6791D99-C231-4E31-A6DB-75815CF3920D}"/>
              </a:ext>
            </a:extLst>
          </p:cNvPr>
          <p:cNvPicPr>
            <a:picLocks noGrp="1" noChangeAspect="1"/>
          </p:cNvPicPr>
          <p:nvPr>
            <p:ph idx="1"/>
          </p:nvPr>
        </p:nvPicPr>
        <p:blipFill>
          <a:blip r:embed="rId5"/>
          <a:stretch>
            <a:fillRect/>
          </a:stretch>
        </p:blipFill>
        <p:spPr>
          <a:xfrm>
            <a:off x="6207010" y="1559929"/>
            <a:ext cx="2286000" cy="419100"/>
          </a:xfrm>
          <a:prstGeom prst="rect">
            <a:avLst/>
          </a:prstGeom>
        </p:spPr>
      </p:pic>
      <p:sp>
        <p:nvSpPr>
          <p:cNvPr id="4" name="灯片编号占位符 3"/>
          <p:cNvSpPr>
            <a:spLocks noGrp="1"/>
          </p:cNvSpPr>
          <p:nvPr>
            <p:ph type="sldNum" sz="quarter" idx="12"/>
          </p:nvPr>
        </p:nvSpPr>
        <p:spPr/>
        <p:txBody>
          <a:bodyPr/>
          <a:lstStyle/>
          <a:p>
            <a:fld id="{0A699C53-0D35-476E-B857-40C860CE2876}"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4DB7D85-F6E1-41A1-AF6C-E1A3BED001A9}"/>
                  </a:ext>
                </a:extLst>
              </p:cNvPr>
              <p:cNvSpPr/>
              <p:nvPr/>
            </p:nvSpPr>
            <p:spPr>
              <a:xfrm>
                <a:off x="2859738" y="3680634"/>
                <a:ext cx="800905" cy="403893"/>
              </a:xfrm>
              <a:prstGeom prst="rect">
                <a:avLst/>
              </a:prstGeom>
            </p:spPr>
            <p:txBody>
              <a:bodyPr wrap="square">
                <a:spAutoFit/>
              </a:bodyPr>
              <a:lstStyle/>
              <a:p>
                <a14:m>
                  <m:oMath xmlns:m="http://schemas.openxmlformats.org/officeDocument/2006/math">
                    <m:sSubSup>
                      <m:sSubSupPr>
                        <m:ctrlPr>
                          <a:rPr lang="en-US" altLang="zh-CN" b="0" i="1" smtClean="0">
                            <a:latin typeface="Cambria Math" panose="02040503050406030204" pitchFamily="18" charset="0"/>
                          </a:rPr>
                        </m:ctrlPr>
                      </m:sSubSupPr>
                      <m:e>
                        <m:r>
                          <a:rPr lang="en-US" altLang="zh-CN"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m:t>
                        </m:r>
                      </m:sup>
                    </m:sSub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224</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𝑝𝑥</m:t>
                    </m:r>
                  </m:oMath>
                </a14:m>
                <a:r>
                  <a:rPr lang="zh-CN" altLang="en-US" dirty="0"/>
                  <a:t> </a:t>
                </a:r>
              </a:p>
            </p:txBody>
          </p:sp>
        </mc:Choice>
        <mc:Fallback xmlns="">
          <p:sp>
            <p:nvSpPr>
              <p:cNvPr id="7" name="矩形 6">
                <a:extLst>
                  <a:ext uri="{FF2B5EF4-FFF2-40B4-BE49-F238E27FC236}">
                    <a16:creationId xmlns:a16="http://schemas.microsoft.com/office/drawing/2014/main" id="{A4DB7D85-F6E1-41A1-AF6C-E1A3BED001A9}"/>
                  </a:ext>
                </a:extLst>
              </p:cNvPr>
              <p:cNvSpPr>
                <a:spLocks noRot="1" noChangeAspect="1" noMove="1" noResize="1" noEditPoints="1" noAdjustHandles="1" noChangeArrowheads="1" noChangeShapeType="1" noTextEdit="1"/>
              </p:cNvSpPr>
              <p:nvPr/>
            </p:nvSpPr>
            <p:spPr>
              <a:xfrm>
                <a:off x="2859738" y="3680634"/>
                <a:ext cx="800905" cy="403893"/>
              </a:xfrm>
              <a:prstGeom prst="rect">
                <a:avLst/>
              </a:prstGeom>
              <a:blipFill>
                <a:blip r:embed="rId6"/>
                <a:stretch>
                  <a:fillRect r="-63359"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BB6D192-292D-4542-A0D5-DFF432CCD5D7}"/>
                  </a:ext>
                </a:extLst>
              </p:cNvPr>
              <p:cNvSpPr/>
              <p:nvPr/>
            </p:nvSpPr>
            <p:spPr>
              <a:xfrm>
                <a:off x="2740465" y="6270172"/>
                <a:ext cx="800905" cy="390941"/>
              </a:xfrm>
              <a:prstGeom prst="rect">
                <a:avLst/>
              </a:prstGeom>
            </p:spPr>
            <p:txBody>
              <a:bodyPr wrap="square">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9</m:t>
                        </m:r>
                        <m:r>
                          <a:rPr lang="en-US" altLang="zh-CN" i="1" smtClean="0">
                            <a:latin typeface="Cambria Math" panose="02040503050406030204" pitchFamily="18" charset="0"/>
                          </a:rPr>
                          <m:t>6</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𝑝𝑥</m:t>
                    </m:r>
                  </m:oMath>
                </a14:m>
                <a:r>
                  <a:rPr lang="zh-CN" altLang="en-US" dirty="0"/>
                  <a:t> </a:t>
                </a:r>
              </a:p>
            </p:txBody>
          </p:sp>
        </mc:Choice>
        <mc:Fallback xmlns="">
          <p:sp>
            <p:nvSpPr>
              <p:cNvPr id="8" name="矩形 7">
                <a:extLst>
                  <a:ext uri="{FF2B5EF4-FFF2-40B4-BE49-F238E27FC236}">
                    <a16:creationId xmlns:a16="http://schemas.microsoft.com/office/drawing/2014/main" id="{FBB6D192-292D-4542-A0D5-DFF432CCD5D7}"/>
                  </a:ext>
                </a:extLst>
              </p:cNvPr>
              <p:cNvSpPr>
                <a:spLocks noRot="1" noChangeAspect="1" noMove="1" noResize="1" noEditPoints="1" noAdjustHandles="1" noChangeArrowheads="1" noChangeShapeType="1" noTextEdit="1"/>
              </p:cNvSpPr>
              <p:nvPr/>
            </p:nvSpPr>
            <p:spPr>
              <a:xfrm>
                <a:off x="2740465" y="6270172"/>
                <a:ext cx="800905" cy="390941"/>
              </a:xfrm>
              <a:prstGeom prst="rect">
                <a:avLst/>
              </a:prstGeom>
              <a:blipFill>
                <a:blip r:embed="rId7"/>
                <a:stretch>
                  <a:fillRect r="-38931" b="-7813"/>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90704009-6C5C-4743-8E39-A1A19EE8A894}"/>
              </a:ext>
            </a:extLst>
          </p:cNvPr>
          <p:cNvSpPr/>
          <p:nvPr/>
        </p:nvSpPr>
        <p:spPr>
          <a:xfrm>
            <a:off x="400902" y="1383199"/>
            <a:ext cx="5967288" cy="707886"/>
          </a:xfrm>
          <a:prstGeom prst="rect">
            <a:avLst/>
          </a:prstGeom>
        </p:spPr>
        <p:txBody>
          <a:bodyPr wrap="square">
            <a:spAutoFit/>
          </a:bodyPr>
          <a:lstStyle/>
          <a:p>
            <a:r>
              <a:rPr lang="en-US" altLang="zh-CN" sz="2000" b="1" dirty="0">
                <a:solidFill>
                  <a:schemeClr val="tx1">
                    <a:lumMod val="95000"/>
                    <a:lumOff val="5000"/>
                  </a:schemeClr>
                </a:solidFill>
              </a:rPr>
              <a:t>1. </a:t>
            </a:r>
            <a:r>
              <a:rPr lang="en-US" altLang="zh-CN" sz="2000" dirty="0">
                <a:solidFill>
                  <a:schemeClr val="tx1">
                    <a:lumMod val="95000"/>
                    <a:lumOff val="5000"/>
                  </a:schemeClr>
                </a:solidFill>
              </a:rPr>
              <a:t>Knowledge Distillation match teacher-student distributions by minimizing the cross-entropy loss</a:t>
            </a:r>
            <a:endParaRPr lang="zh-CN" altLang="en-US" sz="2000"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A1982D2-ED29-4BE6-B36E-AFEDFDD0DFBF}"/>
                  </a:ext>
                </a:extLst>
              </p:cNvPr>
              <p:cNvSpPr/>
              <p:nvPr/>
            </p:nvSpPr>
            <p:spPr>
              <a:xfrm>
                <a:off x="400902" y="2115792"/>
                <a:ext cx="5967288" cy="756554"/>
              </a:xfrm>
              <a:prstGeom prst="rect">
                <a:avLst/>
              </a:prstGeom>
            </p:spPr>
            <p:txBody>
              <a:bodyPr wrap="square">
                <a:spAutoFit/>
              </a:bodyPr>
              <a:lstStyle/>
              <a:p>
                <a:r>
                  <a:rPr lang="en-US" altLang="zh-CN" sz="2000" b="1" dirty="0">
                    <a:solidFill>
                      <a:schemeClr val="tx1">
                        <a:lumMod val="95000"/>
                        <a:lumOff val="5000"/>
                      </a:schemeClr>
                    </a:solidFill>
                  </a:rPr>
                  <a:t>2. </a:t>
                </a:r>
                <a:r>
                  <a:rPr lang="en-US" altLang="zh-CN" sz="2000" dirty="0">
                    <a:solidFill>
                      <a:schemeClr val="tx1">
                        <a:lumMod val="95000"/>
                        <a:lumOff val="5000"/>
                      </a:schemeClr>
                    </a:solidFill>
                  </a:rPr>
                  <a:t>Positive pairs </a:t>
                </a:r>
                <a14:m>
                  <m:oMath xmlns:m="http://schemas.openxmlformats.org/officeDocument/2006/math">
                    <m:r>
                      <m:rPr>
                        <m:lit/>
                      </m:rPr>
                      <a:rPr lang="en-US" altLang="zh-CN" sz="2000" b="0" i="1" smtClean="0">
                        <a:solidFill>
                          <a:schemeClr val="tx1">
                            <a:lumMod val="95000"/>
                            <a:lumOff val="5000"/>
                          </a:schemeClr>
                        </a:solidFill>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𝑔</m:t>
                        </m:r>
                      </m:sup>
                    </m:sSub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𝑥</m:t>
                        </m:r>
                      </m:e>
                      <m:sup>
                        <m:r>
                          <a:rPr lang="en-US" altLang="zh-CN" sz="2000" i="1">
                            <a:latin typeface="Cambria Math" panose="02040503050406030204" pitchFamily="18" charset="0"/>
                          </a:rPr>
                          <m:t>′</m:t>
                        </m:r>
                      </m:sup>
                    </m:sSup>
                    <m:r>
                      <m:rPr>
                        <m:lit/>
                      </m:rPr>
                      <a:rPr lang="en-US" altLang="zh-CN" sz="2000" b="0" i="1" smtClean="0">
                        <a:solidFill>
                          <a:schemeClr val="tx1">
                            <a:lumMod val="95000"/>
                            <a:lumOff val="5000"/>
                          </a:schemeClr>
                        </a:solidFill>
                        <a:latin typeface="Cambria Math" panose="02040503050406030204" pitchFamily="18" charset="0"/>
                      </a:rPr>
                      <m:t>}</m:t>
                    </m:r>
                  </m:oMath>
                </a14:m>
                <a:r>
                  <a:rPr lang="en-US" altLang="zh-CN" sz="2000" dirty="0">
                    <a:solidFill>
                      <a:schemeClr val="tx1">
                        <a:lumMod val="95000"/>
                        <a:lumOff val="5000"/>
                      </a:schemeClr>
                    </a:solidFill>
                  </a:rPr>
                  <a:t>are cropped with different sizes from original images</a:t>
                </a:r>
                <a:endParaRPr lang="zh-CN" altLang="en-US" sz="2000" dirty="0"/>
              </a:p>
            </p:txBody>
          </p:sp>
        </mc:Choice>
        <mc:Fallback xmlns="">
          <p:sp>
            <p:nvSpPr>
              <p:cNvPr id="11" name="矩形 10">
                <a:extLst>
                  <a:ext uri="{FF2B5EF4-FFF2-40B4-BE49-F238E27FC236}">
                    <a16:creationId xmlns:a16="http://schemas.microsoft.com/office/drawing/2014/main" id="{6A1982D2-ED29-4BE6-B36E-AFEDFDD0DFBF}"/>
                  </a:ext>
                </a:extLst>
              </p:cNvPr>
              <p:cNvSpPr>
                <a:spLocks noRot="1" noChangeAspect="1" noMove="1" noResize="1" noEditPoints="1" noAdjustHandles="1" noChangeArrowheads="1" noChangeShapeType="1" noTextEdit="1"/>
              </p:cNvSpPr>
              <p:nvPr/>
            </p:nvSpPr>
            <p:spPr>
              <a:xfrm>
                <a:off x="400902" y="2115792"/>
                <a:ext cx="5967288" cy="756554"/>
              </a:xfrm>
              <a:prstGeom prst="rect">
                <a:avLst/>
              </a:prstGeom>
              <a:blipFill>
                <a:blip r:embed="rId8"/>
                <a:stretch>
                  <a:fillRect l="-1124" b="-13710"/>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4D45ACF4-C392-4E4F-8089-3B485593B802}"/>
              </a:ext>
            </a:extLst>
          </p:cNvPr>
          <p:cNvSpPr/>
          <p:nvPr/>
        </p:nvSpPr>
        <p:spPr>
          <a:xfrm>
            <a:off x="3660643" y="2872346"/>
            <a:ext cx="1629611" cy="372458"/>
          </a:xfrm>
          <a:prstGeom prst="rect">
            <a:avLst/>
          </a:prstGeom>
        </p:spPr>
        <p:txBody>
          <a:bodyPr wrap="square">
            <a:spAutoFit/>
          </a:bodyPr>
          <a:lstStyle/>
          <a:p>
            <a:r>
              <a:rPr lang="en-US" altLang="zh-CN" b="1" dirty="0">
                <a:solidFill>
                  <a:schemeClr val="tx1">
                    <a:lumMod val="95000"/>
                    <a:lumOff val="5000"/>
                  </a:schemeClr>
                </a:solidFill>
              </a:rPr>
              <a:t>Total Loss:</a:t>
            </a:r>
            <a:endParaRPr lang="zh-CN" altLang="en-US" b="1" dirty="0"/>
          </a:p>
        </p:txBody>
      </p:sp>
      <p:sp>
        <p:nvSpPr>
          <p:cNvPr id="13" name="矩形 12">
            <a:extLst>
              <a:ext uri="{FF2B5EF4-FFF2-40B4-BE49-F238E27FC236}">
                <a16:creationId xmlns:a16="http://schemas.microsoft.com/office/drawing/2014/main" id="{551DC0F4-7CA5-45FF-A6B6-336B2D066BB5}"/>
              </a:ext>
            </a:extLst>
          </p:cNvPr>
          <p:cNvSpPr/>
          <p:nvPr/>
        </p:nvSpPr>
        <p:spPr>
          <a:xfrm>
            <a:off x="400902" y="2997662"/>
            <a:ext cx="1424199" cy="400110"/>
          </a:xfrm>
          <a:prstGeom prst="rect">
            <a:avLst/>
          </a:prstGeom>
        </p:spPr>
        <p:txBody>
          <a:bodyPr wrap="square">
            <a:spAutoFit/>
          </a:bodyPr>
          <a:lstStyle/>
          <a:p>
            <a:r>
              <a:rPr lang="en-US" altLang="zh-CN" sz="2000" b="1" dirty="0">
                <a:solidFill>
                  <a:schemeClr val="tx1">
                    <a:lumMod val="95000"/>
                    <a:lumOff val="5000"/>
                  </a:schemeClr>
                </a:solidFill>
              </a:rPr>
              <a:t>3. </a:t>
            </a:r>
            <a:r>
              <a:rPr lang="en-US" altLang="zh-CN" sz="2000" dirty="0">
                <a:solidFill>
                  <a:schemeClr val="tx1">
                    <a:lumMod val="95000"/>
                    <a:lumOff val="5000"/>
                  </a:schemeClr>
                </a:solidFill>
              </a:rPr>
              <a:t>BN-free</a:t>
            </a:r>
            <a:endParaRPr lang="zh-CN" altLang="en-US" sz="2000" dirty="0"/>
          </a:p>
        </p:txBody>
      </p:sp>
    </p:spTree>
    <p:extLst>
      <p:ext uri="{BB962C8B-B14F-4D97-AF65-F5344CB8AC3E}">
        <p14:creationId xmlns:p14="http://schemas.microsoft.com/office/powerpoint/2010/main" val="2595089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6B68A3B-CD49-48CE-B50F-6890D9E61FB4}"/>
              </a:ext>
            </a:extLst>
          </p:cNvPr>
          <p:cNvPicPr>
            <a:picLocks noChangeAspect="1"/>
          </p:cNvPicPr>
          <p:nvPr/>
        </p:nvPicPr>
        <p:blipFill>
          <a:blip r:embed="rId3"/>
          <a:stretch>
            <a:fillRect/>
          </a:stretch>
        </p:blipFill>
        <p:spPr>
          <a:xfrm>
            <a:off x="54179" y="1896306"/>
            <a:ext cx="4721315" cy="3955854"/>
          </a:xfrm>
          <a:prstGeom prst="rect">
            <a:avLst/>
          </a:prstGeom>
        </p:spPr>
      </p:pic>
      <p:sp>
        <p:nvSpPr>
          <p:cNvPr id="27" name="矩形 26">
            <a:extLst>
              <a:ext uri="{FF2B5EF4-FFF2-40B4-BE49-F238E27FC236}">
                <a16:creationId xmlns:a16="http://schemas.microsoft.com/office/drawing/2014/main" id="{5CE7A474-11C3-4414-97E9-6ABA7B6BF9DB}"/>
              </a:ext>
            </a:extLst>
          </p:cNvPr>
          <p:cNvSpPr/>
          <p:nvPr/>
        </p:nvSpPr>
        <p:spPr>
          <a:xfrm>
            <a:off x="447340" y="5492983"/>
            <a:ext cx="3727128" cy="2260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F79FF2B8-6492-4AAA-A4D1-CF1EC5F97C33}"/>
              </a:ext>
            </a:extLst>
          </p:cNvPr>
          <p:cNvPicPr>
            <a:picLocks noChangeAspect="1"/>
          </p:cNvPicPr>
          <p:nvPr/>
        </p:nvPicPr>
        <p:blipFill>
          <a:blip r:embed="rId4"/>
          <a:stretch>
            <a:fillRect/>
          </a:stretch>
        </p:blipFill>
        <p:spPr>
          <a:xfrm>
            <a:off x="5003820" y="4367385"/>
            <a:ext cx="4133850" cy="1028700"/>
          </a:xfrm>
          <a:prstGeom prst="rect">
            <a:avLst/>
          </a:prstGeom>
        </p:spPr>
      </p:pic>
      <p:sp>
        <p:nvSpPr>
          <p:cNvPr id="2" name="标题 1"/>
          <p:cNvSpPr>
            <a:spLocks noGrp="1"/>
          </p:cNvSpPr>
          <p:nvPr>
            <p:ph type="title"/>
          </p:nvPr>
        </p:nvSpPr>
        <p:spPr/>
        <p:txBody>
          <a:bodyPr/>
          <a:lstStyle/>
          <a:p>
            <a:r>
              <a:rPr lang="en-US" altLang="zh-CN" dirty="0">
                <a:latin typeface="+mn-lt"/>
              </a:rPr>
              <a:t>3. Approach</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22</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a:t>Avoiding collapse</a:t>
            </a:r>
            <a:endParaRPr lang="zh-CN" altLang="en-US" dirty="0"/>
          </a:p>
        </p:txBody>
      </p:sp>
      <p:sp>
        <p:nvSpPr>
          <p:cNvPr id="15" name="矩形 14">
            <a:extLst>
              <a:ext uri="{FF2B5EF4-FFF2-40B4-BE49-F238E27FC236}">
                <a16:creationId xmlns:a16="http://schemas.microsoft.com/office/drawing/2014/main" id="{3F7AEB07-16B8-47F9-9A49-3EED60A49C48}"/>
              </a:ext>
            </a:extLst>
          </p:cNvPr>
          <p:cNvSpPr/>
          <p:nvPr/>
        </p:nvSpPr>
        <p:spPr>
          <a:xfrm>
            <a:off x="5200650" y="1896305"/>
            <a:ext cx="3889171" cy="2554545"/>
          </a:xfrm>
          <a:prstGeom prst="rect">
            <a:avLst/>
          </a:prstGeom>
          <a:solidFill>
            <a:schemeClr val="bg1">
              <a:lumMod val="95000"/>
            </a:schemeClr>
          </a:solidFill>
        </p:spPr>
        <p:txBody>
          <a:bodyPr wrap="square">
            <a:spAutoFit/>
          </a:bodyPr>
          <a:lstStyle/>
          <a:p>
            <a:r>
              <a:rPr lang="zh-CN" altLang="en-US" sz="2000" dirty="0"/>
              <a:t>centering prevents one dimension to dominate but encourages collapse to the uniform distribution, while the sharpening has the opposite effect. Applying both operations balances their effects which is sufficient to avoid collapse in presence of a momentum teacher. </a:t>
            </a:r>
          </a:p>
        </p:txBody>
      </p:sp>
      <p:sp>
        <p:nvSpPr>
          <p:cNvPr id="17" name="矩形 16">
            <a:extLst>
              <a:ext uri="{FF2B5EF4-FFF2-40B4-BE49-F238E27FC236}">
                <a16:creationId xmlns:a16="http://schemas.microsoft.com/office/drawing/2014/main" id="{1836C054-AC73-4120-8B8D-C201C749665A}"/>
              </a:ext>
            </a:extLst>
          </p:cNvPr>
          <p:cNvSpPr/>
          <p:nvPr/>
        </p:nvSpPr>
        <p:spPr>
          <a:xfrm>
            <a:off x="479112" y="5204652"/>
            <a:ext cx="4344236" cy="303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9144E547-D83F-40C4-9BDF-964DA48753EB}"/>
              </a:ext>
            </a:extLst>
          </p:cNvPr>
          <p:cNvCxnSpPr>
            <a:cxnSpLocks/>
            <a:stCxn id="15" idx="1"/>
            <a:endCxn id="17" idx="0"/>
          </p:cNvCxnSpPr>
          <p:nvPr/>
        </p:nvCxnSpPr>
        <p:spPr>
          <a:xfrm flipH="1">
            <a:off x="2651230" y="3173578"/>
            <a:ext cx="2549420" cy="20310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1848458-3097-4743-9FFA-6858FCADC998}"/>
              </a:ext>
            </a:extLst>
          </p:cNvPr>
          <p:cNvCxnSpPr>
            <a:cxnSpLocks/>
            <a:stCxn id="22" idx="1"/>
          </p:cNvCxnSpPr>
          <p:nvPr/>
        </p:nvCxnSpPr>
        <p:spPr>
          <a:xfrm flipH="1">
            <a:off x="4222322" y="4881735"/>
            <a:ext cx="781498" cy="83726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B9DE517D-B216-434F-9424-180EAFAF6893}"/>
              </a:ext>
            </a:extLst>
          </p:cNvPr>
          <p:cNvSpPr/>
          <p:nvPr/>
        </p:nvSpPr>
        <p:spPr>
          <a:xfrm>
            <a:off x="4808268" y="5378823"/>
            <a:ext cx="4133850" cy="1200329"/>
          </a:xfrm>
          <a:prstGeom prst="rect">
            <a:avLst/>
          </a:prstGeom>
        </p:spPr>
        <p:txBody>
          <a:bodyPr wrap="square">
            <a:spAutoFit/>
          </a:bodyPr>
          <a:lstStyle/>
          <a:p>
            <a:r>
              <a:rPr lang="zh-CN" altLang="en-US" dirty="0"/>
              <a:t>The center c is updated with an exponential moving average, which allows the approach to work well across different batch sizes</a:t>
            </a:r>
          </a:p>
        </p:txBody>
      </p:sp>
    </p:spTree>
    <p:extLst>
      <p:ext uri="{BB962C8B-B14F-4D97-AF65-F5344CB8AC3E}">
        <p14:creationId xmlns:p14="http://schemas.microsoft.com/office/powerpoint/2010/main" val="372463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7614DF-B66C-41BF-AE93-18AE13C4D70C}"/>
              </a:ext>
            </a:extLst>
          </p:cNvPr>
          <p:cNvPicPr>
            <a:picLocks noChangeAspect="1"/>
          </p:cNvPicPr>
          <p:nvPr/>
        </p:nvPicPr>
        <p:blipFill>
          <a:blip r:embed="rId3"/>
          <a:stretch>
            <a:fillRect/>
          </a:stretch>
        </p:blipFill>
        <p:spPr>
          <a:xfrm>
            <a:off x="1528536" y="3629603"/>
            <a:ext cx="6549913" cy="2578783"/>
          </a:xfrm>
          <a:prstGeom prst="rect">
            <a:avLst/>
          </a:prstGeom>
        </p:spPr>
      </p:pic>
      <p:sp>
        <p:nvSpPr>
          <p:cNvPr id="2" name="标题 1"/>
          <p:cNvSpPr>
            <a:spLocks noGrp="1"/>
          </p:cNvSpPr>
          <p:nvPr>
            <p:ph type="title"/>
          </p:nvPr>
        </p:nvSpPr>
        <p:spPr/>
        <p:txBody>
          <a:bodyPr/>
          <a:lstStyle/>
          <a:p>
            <a:r>
              <a:rPr lang="en-US" altLang="zh-CN" dirty="0">
                <a:latin typeface="+mn-lt"/>
              </a:rPr>
              <a:t>3. Approach</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23</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a:t>Implementation details</a:t>
            </a:r>
          </a:p>
          <a:p>
            <a:pPr lvl="1"/>
            <a:r>
              <a:rPr lang="en-US" altLang="zh-CN" b="1" dirty="0">
                <a:latin typeface="+mn-lt"/>
              </a:rPr>
              <a:t>Dataset</a:t>
            </a:r>
            <a:r>
              <a:rPr lang="en-US" altLang="zh-CN" dirty="0">
                <a:latin typeface="+mn-lt"/>
              </a:rPr>
              <a:t>: ImageNet(without labels)</a:t>
            </a:r>
          </a:p>
          <a:p>
            <a:pPr lvl="1"/>
            <a:r>
              <a:rPr lang="en-US" altLang="zh-CN" b="1" dirty="0">
                <a:latin typeface="+mn-lt"/>
              </a:rPr>
              <a:t>Hyperparameter</a:t>
            </a:r>
            <a:r>
              <a:rPr lang="en-US" altLang="zh-CN" dirty="0">
                <a:latin typeface="+mn-lt"/>
              </a:rPr>
              <a:t>: *omitted</a:t>
            </a:r>
          </a:p>
          <a:p>
            <a:pPr lvl="1"/>
            <a:r>
              <a:rPr lang="en-US" altLang="zh-CN" b="1" dirty="0">
                <a:latin typeface="+mn-lt"/>
              </a:rPr>
              <a:t>Augmentation</a:t>
            </a:r>
            <a:r>
              <a:rPr lang="en-US" altLang="zh-CN" dirty="0">
                <a:latin typeface="+mn-lt"/>
              </a:rPr>
              <a:t>: follow the data augmentations of </a:t>
            </a:r>
            <a:r>
              <a:rPr lang="en-US" altLang="zh-CN" dirty="0" err="1">
                <a:latin typeface="+mn-lt"/>
              </a:rPr>
              <a:t>BYOL</a:t>
            </a:r>
            <a:r>
              <a:rPr lang="en-US" altLang="zh-CN" dirty="0">
                <a:latin typeface="+mn-lt"/>
              </a:rPr>
              <a:t> (color jittering, Gaussian blur and solarization) and multi-crop </a:t>
            </a:r>
          </a:p>
          <a:p>
            <a:pPr lvl="1"/>
            <a:r>
              <a:rPr lang="en-US" altLang="zh-CN" b="1" dirty="0">
                <a:latin typeface="+mn-lt"/>
              </a:rPr>
              <a:t>Models</a:t>
            </a:r>
            <a:endParaRPr lang="zh-CN" altLang="en-US" b="1" dirty="0">
              <a:latin typeface="+mn-lt"/>
            </a:endParaRPr>
          </a:p>
        </p:txBody>
      </p:sp>
      <p:sp>
        <p:nvSpPr>
          <p:cNvPr id="5" name="矩形 4">
            <a:extLst>
              <a:ext uri="{FF2B5EF4-FFF2-40B4-BE49-F238E27FC236}">
                <a16:creationId xmlns:a16="http://schemas.microsoft.com/office/drawing/2014/main" id="{38D73ECF-BCCE-45E8-826D-C138D9E2A4B8}"/>
              </a:ext>
            </a:extLst>
          </p:cNvPr>
          <p:cNvSpPr/>
          <p:nvPr/>
        </p:nvSpPr>
        <p:spPr>
          <a:xfrm>
            <a:off x="1297043" y="5980547"/>
            <a:ext cx="6549913" cy="646331"/>
          </a:xfrm>
          <a:prstGeom prst="rect">
            <a:avLst/>
          </a:prstGeom>
        </p:spPr>
        <p:txBody>
          <a:bodyPr wrap="square">
            <a:spAutoFit/>
          </a:bodyPr>
          <a:lstStyle/>
          <a:p>
            <a:r>
              <a:rPr lang="en-US" altLang="zh-CN" b="1" dirty="0"/>
              <a:t>*</a:t>
            </a:r>
            <a:r>
              <a:rPr lang="zh-CN" altLang="en-US" dirty="0"/>
              <a:t>“# tokens” is the length of the token sequence when considering 2242 resolution inputs</a:t>
            </a:r>
          </a:p>
        </p:txBody>
      </p:sp>
    </p:spTree>
    <p:extLst>
      <p:ext uri="{BB962C8B-B14F-4D97-AF65-F5344CB8AC3E}">
        <p14:creationId xmlns:p14="http://schemas.microsoft.com/office/powerpoint/2010/main" val="419156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3. Approach</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24</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a:xfrm>
            <a:off x="628650" y="1479176"/>
            <a:ext cx="7571819" cy="4405257"/>
          </a:xfrm>
        </p:spPr>
        <p:txBody>
          <a:bodyPr>
            <a:normAutofit/>
          </a:bodyPr>
          <a:lstStyle/>
          <a:p>
            <a:r>
              <a:rPr lang="en-US" altLang="zh-CN" dirty="0"/>
              <a:t>Implementation details</a:t>
            </a:r>
          </a:p>
          <a:p>
            <a:pPr lvl="1"/>
            <a:r>
              <a:rPr lang="en-US" altLang="zh-CN" sz="2400" b="1" dirty="0">
                <a:latin typeface="+mn-lt"/>
              </a:rPr>
              <a:t>Down Stream Evaluation</a:t>
            </a:r>
            <a:r>
              <a:rPr lang="en-US" altLang="zh-CN" sz="2400" dirty="0">
                <a:latin typeface="+mn-lt"/>
              </a:rPr>
              <a:t> </a:t>
            </a:r>
            <a:r>
              <a:rPr lang="en-US" altLang="zh-CN" dirty="0">
                <a:latin typeface="+mn-lt"/>
              </a:rPr>
              <a:t>:</a:t>
            </a:r>
          </a:p>
          <a:p>
            <a:pPr marL="342900" lvl="1" indent="0">
              <a:buNone/>
            </a:pPr>
            <a:r>
              <a:rPr lang="en-US" altLang="zh-CN" dirty="0">
                <a:latin typeface="+mn-lt"/>
              </a:rPr>
              <a:t>	The pre-trained features that perform well in downstream tasks are the good features.</a:t>
            </a:r>
          </a:p>
          <a:p>
            <a:pPr lvl="1"/>
            <a:r>
              <a:rPr lang="en-US" altLang="zh-CN" b="1" dirty="0">
                <a:latin typeface="+mn-lt"/>
              </a:rPr>
              <a:t>Evaluation protocol 1</a:t>
            </a:r>
            <a:r>
              <a:rPr lang="en-US" altLang="zh-CN" dirty="0">
                <a:latin typeface="+mn-lt"/>
              </a:rPr>
              <a:t>:  </a:t>
            </a:r>
          </a:p>
          <a:p>
            <a:pPr marL="342900" lvl="1" indent="0">
              <a:buNone/>
            </a:pPr>
            <a:r>
              <a:rPr lang="en-US" altLang="zh-CN" dirty="0">
                <a:latin typeface="+mn-lt"/>
              </a:rPr>
              <a:t>	finetune pretrained model with a linear classifier</a:t>
            </a:r>
          </a:p>
          <a:p>
            <a:pPr lvl="1"/>
            <a:r>
              <a:rPr lang="en-US" altLang="zh-CN" dirty="0">
                <a:latin typeface="+mn-lt"/>
              </a:rPr>
              <a:t> </a:t>
            </a:r>
            <a:r>
              <a:rPr lang="en-US" altLang="zh-CN" b="1" dirty="0">
                <a:latin typeface="+mn-lt"/>
              </a:rPr>
              <a:t>Evaluation protocol 2</a:t>
            </a:r>
            <a:r>
              <a:rPr lang="en-US" altLang="zh-CN" dirty="0">
                <a:latin typeface="+mn-lt"/>
              </a:rPr>
              <a:t>:</a:t>
            </a:r>
            <a:r>
              <a:rPr lang="en-US" altLang="zh-CN" b="1" dirty="0">
                <a:latin typeface="+mn-lt"/>
              </a:rPr>
              <a:t> </a:t>
            </a:r>
          </a:p>
          <a:p>
            <a:pPr marL="342900" lvl="1" indent="0">
              <a:buNone/>
            </a:pPr>
            <a:r>
              <a:rPr lang="en-US" altLang="zh-CN" b="1" dirty="0">
                <a:latin typeface="+mn-lt"/>
              </a:rPr>
              <a:t>	</a:t>
            </a:r>
            <a:r>
              <a:rPr lang="en-US" altLang="zh-CN" dirty="0">
                <a:latin typeface="+mn-lt"/>
              </a:rPr>
              <a:t>a</a:t>
            </a:r>
            <a:r>
              <a:rPr lang="en-US" altLang="zh-CN" b="1" dirty="0">
                <a:latin typeface="+mn-lt"/>
              </a:rPr>
              <a:t> </a:t>
            </a:r>
            <a:r>
              <a:rPr lang="en-US" altLang="zh-CN" dirty="0">
                <a:latin typeface="+mn-lt"/>
              </a:rPr>
              <a:t>simple weighted nearest neighbor classifier (k-NN) (k=20)</a:t>
            </a:r>
            <a:endParaRPr lang="zh-CN" altLang="en-US" dirty="0">
              <a:latin typeface="+mn-lt"/>
            </a:endParaRPr>
          </a:p>
        </p:txBody>
      </p:sp>
    </p:spTree>
    <p:extLst>
      <p:ext uri="{BB962C8B-B14F-4D97-AF65-F5344CB8AC3E}">
        <p14:creationId xmlns:p14="http://schemas.microsoft.com/office/powerpoint/2010/main" val="1489622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AD6804-32EA-42F8-803F-3381340CB51E}"/>
              </a:ext>
            </a:extLst>
          </p:cNvPr>
          <p:cNvPicPr>
            <a:picLocks noChangeAspect="1"/>
          </p:cNvPicPr>
          <p:nvPr/>
        </p:nvPicPr>
        <p:blipFill rotWithShape="1">
          <a:blip r:embed="rId3"/>
          <a:srcRect r="-3276" b="40493"/>
          <a:stretch/>
        </p:blipFill>
        <p:spPr>
          <a:xfrm>
            <a:off x="348378" y="2245889"/>
            <a:ext cx="4362253" cy="3261606"/>
          </a:xfrm>
          <a:prstGeom prst="rect">
            <a:avLst/>
          </a:prstGeom>
        </p:spPr>
      </p:pic>
      <p:sp>
        <p:nvSpPr>
          <p:cNvPr id="2" name="标题 1"/>
          <p:cNvSpPr>
            <a:spLocks noGrp="1"/>
          </p:cNvSpPr>
          <p:nvPr>
            <p:ph type="title"/>
          </p:nvPr>
        </p:nvSpPr>
        <p:spPr/>
        <p:txBody>
          <a:bodyPr>
            <a:normAutofit/>
          </a:bodyPr>
          <a:lstStyle/>
          <a:p>
            <a:r>
              <a:rPr lang="en-US" altLang="zh-CN" sz="3600" dirty="0">
                <a:latin typeface="+mn-lt"/>
              </a:rPr>
              <a:t>4.1 Results: ImageNet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25</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a:t>Comparing with the same architecture</a:t>
            </a:r>
            <a:endParaRPr lang="zh-CN" altLang="en-US" dirty="0"/>
          </a:p>
        </p:txBody>
      </p:sp>
      <p:sp>
        <p:nvSpPr>
          <p:cNvPr id="5" name="矩形 4">
            <a:extLst>
              <a:ext uri="{FF2B5EF4-FFF2-40B4-BE49-F238E27FC236}">
                <a16:creationId xmlns:a16="http://schemas.microsoft.com/office/drawing/2014/main" id="{3141D048-B0B2-4B28-8851-A6EEA01DE807}"/>
              </a:ext>
            </a:extLst>
          </p:cNvPr>
          <p:cNvSpPr/>
          <p:nvPr/>
        </p:nvSpPr>
        <p:spPr>
          <a:xfrm>
            <a:off x="4572000" y="2061223"/>
            <a:ext cx="1191352" cy="369332"/>
          </a:xfrm>
          <a:prstGeom prst="rect">
            <a:avLst/>
          </a:prstGeom>
        </p:spPr>
        <p:txBody>
          <a:bodyPr wrap="none">
            <a:spAutoFit/>
          </a:bodyPr>
          <a:lstStyle/>
          <a:p>
            <a:r>
              <a:rPr lang="en-US" altLang="zh-CN" dirty="0"/>
              <a:t>Param.(M)</a:t>
            </a:r>
            <a:endParaRPr lang="zh-CN" altLang="en-US" dirty="0"/>
          </a:p>
        </p:txBody>
      </p:sp>
      <p:sp>
        <p:nvSpPr>
          <p:cNvPr id="6" name="矩形 5">
            <a:extLst>
              <a:ext uri="{FF2B5EF4-FFF2-40B4-BE49-F238E27FC236}">
                <a16:creationId xmlns:a16="http://schemas.microsoft.com/office/drawing/2014/main" id="{63177BA8-DFFE-4217-8A3E-7852D63309CB}"/>
              </a:ext>
            </a:extLst>
          </p:cNvPr>
          <p:cNvSpPr/>
          <p:nvPr/>
        </p:nvSpPr>
        <p:spPr>
          <a:xfrm>
            <a:off x="4572000" y="2420599"/>
            <a:ext cx="3448162" cy="1015663"/>
          </a:xfrm>
          <a:prstGeom prst="rect">
            <a:avLst/>
          </a:prstGeom>
        </p:spPr>
        <p:txBody>
          <a:bodyPr wrap="square">
            <a:spAutoFit/>
          </a:bodyPr>
          <a:lstStyle/>
          <a:p>
            <a:r>
              <a:rPr lang="en-US" altLang="zh-CN" sz="2000" b="1" dirty="0"/>
              <a:t>Table</a:t>
            </a:r>
            <a:r>
              <a:rPr lang="en-US" altLang="zh-CN" sz="2000" dirty="0"/>
              <a:t>: top-1 accuracy of Test Set( the validation set of ImageNet)</a:t>
            </a:r>
            <a:endParaRPr lang="zh-CN" altLang="en-US" sz="2000" dirty="0"/>
          </a:p>
        </p:txBody>
      </p:sp>
      <p:sp>
        <p:nvSpPr>
          <p:cNvPr id="7" name="矩形 6">
            <a:extLst>
              <a:ext uri="{FF2B5EF4-FFF2-40B4-BE49-F238E27FC236}">
                <a16:creationId xmlns:a16="http://schemas.microsoft.com/office/drawing/2014/main" id="{F26CFDD8-E097-444B-86F6-4D86C7E66AB1}"/>
              </a:ext>
            </a:extLst>
          </p:cNvPr>
          <p:cNvSpPr/>
          <p:nvPr/>
        </p:nvSpPr>
        <p:spPr>
          <a:xfrm>
            <a:off x="4572000" y="3472369"/>
            <a:ext cx="4572000" cy="3170099"/>
          </a:xfrm>
          <a:prstGeom prst="rect">
            <a:avLst/>
          </a:prstGeom>
        </p:spPr>
        <p:txBody>
          <a:bodyPr>
            <a:spAutoFit/>
          </a:bodyPr>
          <a:lstStyle/>
          <a:p>
            <a:r>
              <a:rPr lang="en-US" altLang="zh-CN" sz="2000" b="1" dirty="0" err="1"/>
              <a:t>ResNet</a:t>
            </a:r>
            <a:r>
              <a:rPr lang="en-US" altLang="zh-CN" sz="2000" b="1" dirty="0"/>
              <a:t>-50</a:t>
            </a:r>
            <a:r>
              <a:rPr lang="en-US" altLang="zh-CN" sz="2000" dirty="0"/>
              <a:t>: SOTA</a:t>
            </a:r>
          </a:p>
          <a:p>
            <a:endParaRPr lang="en-US" altLang="zh-CN" sz="2000" dirty="0"/>
          </a:p>
          <a:p>
            <a:r>
              <a:rPr lang="zh-CN" altLang="en-US" sz="2000" b="1" dirty="0"/>
              <a:t>ViT architecture</a:t>
            </a:r>
            <a:r>
              <a:rPr lang="zh-CN" altLang="en-US" sz="2000" dirty="0"/>
              <a:t>：DINO outperforms BYOL, MoCov2 and SwAV by +3.5% with linear classification and by +7.9% with k-NN evaluation.</a:t>
            </a:r>
            <a:endParaRPr lang="en-US" altLang="zh-CN" sz="2000" dirty="0"/>
          </a:p>
          <a:p>
            <a:r>
              <a:rPr lang="en-US" altLang="zh-CN" sz="2000" dirty="0"/>
              <a:t>And the performance with a simple </a:t>
            </a:r>
            <a:r>
              <a:rPr lang="en-US" altLang="zh-CN" sz="2000" b="1" dirty="0"/>
              <a:t>k-NN</a:t>
            </a:r>
            <a:r>
              <a:rPr lang="en-US" altLang="zh-CN" sz="2000" dirty="0"/>
              <a:t> classifier is almost on par with a linear classifier</a:t>
            </a:r>
          </a:p>
          <a:p>
            <a:endParaRPr lang="zh-CN" altLang="en-US" sz="2000" dirty="0"/>
          </a:p>
        </p:txBody>
      </p:sp>
    </p:spTree>
    <p:extLst>
      <p:ext uri="{BB962C8B-B14F-4D97-AF65-F5344CB8AC3E}">
        <p14:creationId xmlns:p14="http://schemas.microsoft.com/office/powerpoint/2010/main" val="1108559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lt"/>
              </a:rPr>
              <a:t>4.1 Results: ImageNet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26</a:t>
            </a:fld>
            <a:endParaRPr lang="zh-CN" altLang="en-US" dirty="0"/>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a:t>Comparing across architectures</a:t>
            </a:r>
            <a:endParaRPr lang="zh-CN" altLang="en-US" dirty="0"/>
          </a:p>
        </p:txBody>
      </p:sp>
      <p:pic>
        <p:nvPicPr>
          <p:cNvPr id="9" name="图片 8">
            <a:extLst>
              <a:ext uri="{FF2B5EF4-FFF2-40B4-BE49-F238E27FC236}">
                <a16:creationId xmlns:a16="http://schemas.microsoft.com/office/drawing/2014/main" id="{6A4F56C8-352D-460D-A91F-9D70DD474DA3}"/>
              </a:ext>
            </a:extLst>
          </p:cNvPr>
          <p:cNvPicPr>
            <a:picLocks noChangeAspect="1"/>
          </p:cNvPicPr>
          <p:nvPr/>
        </p:nvPicPr>
        <p:blipFill>
          <a:blip r:embed="rId3"/>
          <a:stretch>
            <a:fillRect/>
          </a:stretch>
        </p:blipFill>
        <p:spPr>
          <a:xfrm>
            <a:off x="460458" y="2137613"/>
            <a:ext cx="4953692" cy="2639753"/>
          </a:xfrm>
          <a:prstGeom prst="rect">
            <a:avLst/>
          </a:prstGeom>
        </p:spPr>
      </p:pic>
      <p:pic>
        <p:nvPicPr>
          <p:cNvPr id="11" name="图片 10">
            <a:extLst>
              <a:ext uri="{FF2B5EF4-FFF2-40B4-BE49-F238E27FC236}">
                <a16:creationId xmlns:a16="http://schemas.microsoft.com/office/drawing/2014/main" id="{1DC6B5B9-32E3-4CCB-9FB6-E59A4CFFFE8E}"/>
              </a:ext>
            </a:extLst>
          </p:cNvPr>
          <p:cNvPicPr>
            <a:picLocks noChangeAspect="1"/>
          </p:cNvPicPr>
          <p:nvPr/>
        </p:nvPicPr>
        <p:blipFill>
          <a:blip r:embed="rId4"/>
          <a:stretch>
            <a:fillRect/>
          </a:stretch>
        </p:blipFill>
        <p:spPr>
          <a:xfrm>
            <a:off x="460458" y="5032376"/>
            <a:ext cx="4953692" cy="1465028"/>
          </a:xfrm>
          <a:prstGeom prst="rect">
            <a:avLst/>
          </a:prstGeom>
        </p:spPr>
      </p:pic>
      <p:sp>
        <p:nvSpPr>
          <p:cNvPr id="12" name="矩形 11">
            <a:extLst>
              <a:ext uri="{FF2B5EF4-FFF2-40B4-BE49-F238E27FC236}">
                <a16:creationId xmlns:a16="http://schemas.microsoft.com/office/drawing/2014/main" id="{45F9B61C-CAAE-4D17-BD11-38FBFC27DD4C}"/>
              </a:ext>
            </a:extLst>
          </p:cNvPr>
          <p:cNvSpPr/>
          <p:nvPr/>
        </p:nvSpPr>
        <p:spPr>
          <a:xfrm>
            <a:off x="5457691" y="1915043"/>
            <a:ext cx="3376550" cy="1938992"/>
          </a:xfrm>
          <a:prstGeom prst="rect">
            <a:avLst/>
          </a:prstGeom>
        </p:spPr>
        <p:txBody>
          <a:bodyPr wrap="square">
            <a:spAutoFit/>
          </a:bodyPr>
          <a:lstStyle/>
          <a:p>
            <a:r>
              <a:rPr lang="zh-CN" altLang="en-US" sz="2000" dirty="0"/>
              <a:t>While training a larger ViT with DINO improves the performance, reducing the </a:t>
            </a:r>
            <a:r>
              <a:rPr lang="zh-CN" altLang="en-US" sz="2000" b="1" dirty="0"/>
              <a:t>size of the patches</a:t>
            </a:r>
            <a:r>
              <a:rPr lang="zh-CN" altLang="en-US" sz="2000" dirty="0"/>
              <a:t> (“/8” variants) has a bigger impact on the performance.</a:t>
            </a:r>
          </a:p>
        </p:txBody>
      </p:sp>
      <p:sp>
        <p:nvSpPr>
          <p:cNvPr id="13" name="矩形 12">
            <a:extLst>
              <a:ext uri="{FF2B5EF4-FFF2-40B4-BE49-F238E27FC236}">
                <a16:creationId xmlns:a16="http://schemas.microsoft.com/office/drawing/2014/main" id="{03C29B7B-E312-4E32-876B-55159BE87DBC}"/>
              </a:ext>
            </a:extLst>
          </p:cNvPr>
          <p:cNvSpPr/>
          <p:nvPr/>
        </p:nvSpPr>
        <p:spPr>
          <a:xfrm>
            <a:off x="5457691" y="4255439"/>
            <a:ext cx="3463632" cy="2246769"/>
          </a:xfrm>
          <a:prstGeom prst="rect">
            <a:avLst/>
          </a:prstGeom>
        </p:spPr>
        <p:txBody>
          <a:bodyPr wrap="square">
            <a:spAutoFit/>
          </a:bodyPr>
          <a:lstStyle/>
          <a:p>
            <a:r>
              <a:rPr lang="en-US" altLang="zh-CN" sz="2000" dirty="0" err="1"/>
              <a:t>ViT</a:t>
            </a:r>
            <a:r>
              <a:rPr lang="en-US" altLang="zh-CN" sz="2000" dirty="0"/>
              <a:t>-B/(</a:t>
            </a:r>
            <a:r>
              <a:rPr lang="zh-CN" altLang="en-US" sz="2000" dirty="0"/>
              <a:t>8 × 8 patches</a:t>
            </a:r>
            <a:r>
              <a:rPr lang="en-US" altLang="zh-CN" sz="2000" dirty="0"/>
              <a:t>)</a:t>
            </a:r>
            <a:r>
              <a:rPr lang="zh-CN" altLang="en-US" sz="2000" dirty="0"/>
              <a:t> with DINO achieves 80.1% top-1 in linear and 77.4% with a k-NN classifier with 10× less parameters and 1.4× faster run time than previous </a:t>
            </a:r>
            <a:r>
              <a:rPr lang="en-US" altLang="zh-CN" sz="2000" dirty="0"/>
              <a:t>SOTA(</a:t>
            </a:r>
            <a:r>
              <a:rPr lang="en-US" altLang="zh-CN" sz="2000" dirty="0" err="1"/>
              <a:t>SCLRv2</a:t>
            </a:r>
            <a:r>
              <a:rPr lang="en-US" altLang="zh-CN" sz="2000" dirty="0"/>
              <a:t>)</a:t>
            </a:r>
            <a:endParaRPr lang="zh-CN" altLang="en-US" sz="2000" dirty="0"/>
          </a:p>
        </p:txBody>
      </p:sp>
      <p:sp>
        <p:nvSpPr>
          <p:cNvPr id="14" name="矩形 13">
            <a:extLst>
              <a:ext uri="{FF2B5EF4-FFF2-40B4-BE49-F238E27FC236}">
                <a16:creationId xmlns:a16="http://schemas.microsoft.com/office/drawing/2014/main" id="{DF298514-7630-4EFE-B5C3-123170237508}"/>
              </a:ext>
            </a:extLst>
          </p:cNvPr>
          <p:cNvSpPr/>
          <p:nvPr/>
        </p:nvSpPr>
        <p:spPr>
          <a:xfrm>
            <a:off x="460458" y="4132162"/>
            <a:ext cx="4782874" cy="604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56E85DB5-D3CB-4170-8B75-846553D4F12C}"/>
              </a:ext>
            </a:extLst>
          </p:cNvPr>
          <p:cNvCxnSpPr>
            <a:cxnSpLocks/>
            <a:stCxn id="13" idx="1"/>
            <a:endCxn id="14" idx="2"/>
          </p:cNvCxnSpPr>
          <p:nvPr/>
        </p:nvCxnSpPr>
        <p:spPr>
          <a:xfrm flipH="1" flipV="1">
            <a:off x="2851895" y="4736446"/>
            <a:ext cx="2605796" cy="6423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226D461-DF82-42A2-8C00-C6EC03FCD158}"/>
              </a:ext>
            </a:extLst>
          </p:cNvPr>
          <p:cNvSpPr/>
          <p:nvPr/>
        </p:nvSpPr>
        <p:spPr>
          <a:xfrm>
            <a:off x="495238" y="3046302"/>
            <a:ext cx="4748094" cy="27945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1380D66-C63F-44FF-926A-CD58A6ED74B6}"/>
              </a:ext>
            </a:extLst>
          </p:cNvPr>
          <p:cNvCxnSpPr>
            <a:cxnSpLocks/>
          </p:cNvCxnSpPr>
          <p:nvPr/>
        </p:nvCxnSpPr>
        <p:spPr>
          <a:xfrm flipH="1">
            <a:off x="4718927" y="2322045"/>
            <a:ext cx="781498" cy="83726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0DFC3081-B64F-44C9-A6D7-BF157DFC21BD}"/>
              </a:ext>
            </a:extLst>
          </p:cNvPr>
          <p:cNvSpPr/>
          <p:nvPr/>
        </p:nvSpPr>
        <p:spPr>
          <a:xfrm>
            <a:off x="530114" y="4394669"/>
            <a:ext cx="4643562" cy="24827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5" name="直接箭头连接符 24">
            <a:extLst>
              <a:ext uri="{FF2B5EF4-FFF2-40B4-BE49-F238E27FC236}">
                <a16:creationId xmlns:a16="http://schemas.microsoft.com/office/drawing/2014/main" id="{EB2BBDE6-3231-46DA-B23D-76D19787D4B2}"/>
              </a:ext>
            </a:extLst>
          </p:cNvPr>
          <p:cNvCxnSpPr>
            <a:cxnSpLocks/>
            <a:stCxn id="12" idx="1"/>
          </p:cNvCxnSpPr>
          <p:nvPr/>
        </p:nvCxnSpPr>
        <p:spPr>
          <a:xfrm flipH="1">
            <a:off x="4718927" y="2884539"/>
            <a:ext cx="738764" cy="167489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0E00BB12-B5DA-4BBA-9B48-8E6D14115DB7}"/>
              </a:ext>
            </a:extLst>
          </p:cNvPr>
          <p:cNvPicPr>
            <a:picLocks noChangeAspect="1"/>
          </p:cNvPicPr>
          <p:nvPr/>
        </p:nvPicPr>
        <p:blipFill rotWithShape="1">
          <a:blip r:embed="rId5"/>
          <a:srcRect r="5806" b="93261"/>
          <a:stretch/>
        </p:blipFill>
        <p:spPr>
          <a:xfrm>
            <a:off x="460458" y="1963122"/>
            <a:ext cx="4905140" cy="455339"/>
          </a:xfrm>
          <a:prstGeom prst="rect">
            <a:avLst/>
          </a:prstGeom>
        </p:spPr>
      </p:pic>
    </p:spTree>
    <p:extLst>
      <p:ext uri="{BB962C8B-B14F-4D97-AF65-F5344CB8AC3E}">
        <p14:creationId xmlns:p14="http://schemas.microsoft.com/office/powerpoint/2010/main" val="3063378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C7A4E95-D320-44A5-B502-031C61B0B396}"/>
              </a:ext>
            </a:extLst>
          </p:cNvPr>
          <p:cNvPicPr>
            <a:picLocks noChangeAspect="1"/>
          </p:cNvPicPr>
          <p:nvPr/>
        </p:nvPicPr>
        <p:blipFill>
          <a:blip r:embed="rId3"/>
          <a:stretch>
            <a:fillRect/>
          </a:stretch>
        </p:blipFill>
        <p:spPr>
          <a:xfrm>
            <a:off x="185196" y="3682832"/>
            <a:ext cx="5526438" cy="2410862"/>
          </a:xfrm>
          <a:prstGeom prst="rect">
            <a:avLst/>
          </a:prstGeom>
        </p:spPr>
      </p:pic>
      <p:sp>
        <p:nvSpPr>
          <p:cNvPr id="2" name="标题 1"/>
          <p:cNvSpPr>
            <a:spLocks noGrp="1"/>
          </p:cNvSpPr>
          <p:nvPr>
            <p:ph type="title"/>
          </p:nvPr>
        </p:nvSpPr>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27</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a:xfrm>
            <a:off x="628650" y="2604832"/>
            <a:ext cx="7886700" cy="3455589"/>
          </a:xfrm>
        </p:spPr>
        <p:txBody>
          <a:bodyPr/>
          <a:lstStyle/>
          <a:p>
            <a:r>
              <a:rPr lang="en-US" altLang="zh-CN" dirty="0"/>
              <a:t>Image retrieval</a:t>
            </a:r>
          </a:p>
        </p:txBody>
      </p:sp>
      <p:sp>
        <p:nvSpPr>
          <p:cNvPr id="6" name="矩形 5">
            <a:extLst>
              <a:ext uri="{FF2B5EF4-FFF2-40B4-BE49-F238E27FC236}">
                <a16:creationId xmlns:a16="http://schemas.microsoft.com/office/drawing/2014/main" id="{BAAC0763-2780-4EEC-9584-11291EECC041}"/>
              </a:ext>
            </a:extLst>
          </p:cNvPr>
          <p:cNvSpPr/>
          <p:nvPr/>
        </p:nvSpPr>
        <p:spPr>
          <a:xfrm>
            <a:off x="1197979" y="1460190"/>
            <a:ext cx="7317371" cy="1015663"/>
          </a:xfrm>
          <a:prstGeom prst="rect">
            <a:avLst/>
          </a:prstGeom>
          <a:solidFill>
            <a:schemeClr val="bg1">
              <a:lumMod val="95000"/>
            </a:schemeClr>
          </a:solidFill>
        </p:spPr>
        <p:txBody>
          <a:bodyPr wrap="square">
            <a:spAutoFit/>
          </a:bodyPr>
          <a:lstStyle/>
          <a:p>
            <a:r>
              <a:rPr lang="en-US" altLang="zh-CN" sz="2000" dirty="0"/>
              <a:t>We evaluate properties of the DINO features in terms of nearest neighbor search, retaining information about object location and transferability to downstream tasks</a:t>
            </a:r>
            <a:endParaRPr lang="zh-CN" altLang="en-US" sz="2000" dirty="0"/>
          </a:p>
        </p:txBody>
      </p:sp>
      <p:sp>
        <p:nvSpPr>
          <p:cNvPr id="9" name="矩形 8">
            <a:extLst>
              <a:ext uri="{FF2B5EF4-FFF2-40B4-BE49-F238E27FC236}">
                <a16:creationId xmlns:a16="http://schemas.microsoft.com/office/drawing/2014/main" id="{C8627702-30AD-477C-8BDF-DDD76777ECF4}"/>
              </a:ext>
            </a:extLst>
          </p:cNvPr>
          <p:cNvSpPr/>
          <p:nvPr/>
        </p:nvSpPr>
        <p:spPr>
          <a:xfrm>
            <a:off x="5590572" y="2771783"/>
            <a:ext cx="3345083" cy="707886"/>
          </a:xfrm>
          <a:prstGeom prst="rect">
            <a:avLst/>
          </a:prstGeom>
        </p:spPr>
        <p:txBody>
          <a:bodyPr wrap="square">
            <a:spAutoFit/>
          </a:bodyPr>
          <a:lstStyle/>
          <a:p>
            <a:r>
              <a:rPr lang="en-US" altLang="zh-CN" sz="2000" b="1" dirty="0"/>
              <a:t>Table</a:t>
            </a:r>
            <a:r>
              <a:rPr lang="en-US" altLang="zh-CN" sz="2000" dirty="0"/>
              <a:t>: Mean Average Precision (</a:t>
            </a:r>
            <a:r>
              <a:rPr lang="en-US" altLang="zh-CN" sz="2000" dirty="0" err="1"/>
              <a:t>mAP</a:t>
            </a:r>
            <a:r>
              <a:rPr lang="en-US" altLang="zh-CN" sz="2000" dirty="0"/>
              <a:t>) for k-NN</a:t>
            </a:r>
            <a:endParaRPr lang="zh-CN" altLang="en-US" sz="2000" dirty="0"/>
          </a:p>
        </p:txBody>
      </p:sp>
      <p:sp>
        <p:nvSpPr>
          <p:cNvPr id="8" name="矩形 7">
            <a:extLst>
              <a:ext uri="{FF2B5EF4-FFF2-40B4-BE49-F238E27FC236}">
                <a16:creationId xmlns:a16="http://schemas.microsoft.com/office/drawing/2014/main" id="{2F4F24AD-BD35-4A58-BC8E-EE4264A2E04F}"/>
              </a:ext>
            </a:extLst>
          </p:cNvPr>
          <p:cNvSpPr/>
          <p:nvPr/>
        </p:nvSpPr>
        <p:spPr>
          <a:xfrm>
            <a:off x="5605579" y="3669325"/>
            <a:ext cx="3433155" cy="1015663"/>
          </a:xfrm>
          <a:prstGeom prst="rect">
            <a:avLst/>
          </a:prstGeom>
        </p:spPr>
        <p:txBody>
          <a:bodyPr wrap="square">
            <a:spAutoFit/>
          </a:bodyPr>
          <a:lstStyle/>
          <a:p>
            <a:r>
              <a:rPr lang="zh-CN" altLang="en-US" sz="2000" dirty="0"/>
              <a:t> </a:t>
            </a:r>
            <a:r>
              <a:rPr lang="en-US" altLang="zh-CN" sz="2000" b="1" dirty="0" err="1"/>
              <a:t>Rox</a:t>
            </a:r>
            <a:r>
              <a:rPr lang="en-US" altLang="zh-CN" sz="2000" b="1" dirty="0"/>
              <a:t>/</a:t>
            </a:r>
            <a:r>
              <a:rPr lang="en-US" altLang="zh-CN" sz="2000" b="1" dirty="0" err="1"/>
              <a:t>RPar</a:t>
            </a:r>
            <a:r>
              <a:rPr lang="en-US" altLang="zh-CN" sz="2000" dirty="0"/>
              <a:t>: </a:t>
            </a:r>
            <a:r>
              <a:rPr lang="zh-CN" altLang="en-US" sz="2000" dirty="0"/>
              <a:t>the revisited Oxford and Paris image retrieval datasets</a:t>
            </a:r>
          </a:p>
        </p:txBody>
      </p:sp>
      <p:sp>
        <p:nvSpPr>
          <p:cNvPr id="11" name="矩形 10">
            <a:extLst>
              <a:ext uri="{FF2B5EF4-FFF2-40B4-BE49-F238E27FC236}">
                <a16:creationId xmlns:a16="http://schemas.microsoft.com/office/drawing/2014/main" id="{CEEAA46F-91A8-45E6-87D4-851E56A297AA}"/>
              </a:ext>
            </a:extLst>
          </p:cNvPr>
          <p:cNvSpPr/>
          <p:nvPr/>
        </p:nvSpPr>
        <p:spPr>
          <a:xfrm>
            <a:off x="5605579" y="4751534"/>
            <a:ext cx="3433155" cy="707886"/>
          </a:xfrm>
          <a:prstGeom prst="rect">
            <a:avLst/>
          </a:prstGeom>
        </p:spPr>
        <p:txBody>
          <a:bodyPr wrap="square">
            <a:spAutoFit/>
          </a:bodyPr>
          <a:lstStyle/>
          <a:p>
            <a:r>
              <a:rPr lang="zh-CN" altLang="en-US" sz="2000" dirty="0"/>
              <a:t> </a:t>
            </a:r>
            <a:r>
              <a:rPr lang="en-US" altLang="zh-CN" sz="2000" b="1" dirty="0"/>
              <a:t>M/H</a:t>
            </a:r>
            <a:r>
              <a:rPr lang="en-US" altLang="zh-CN" sz="2000" dirty="0"/>
              <a:t>: Medium (M) and Hard (H) splits of datasets</a:t>
            </a:r>
            <a:endParaRPr lang="zh-CN" altLang="en-US" sz="2000" dirty="0"/>
          </a:p>
        </p:txBody>
      </p:sp>
      <p:sp>
        <p:nvSpPr>
          <p:cNvPr id="12" name="矩形 11">
            <a:extLst>
              <a:ext uri="{FF2B5EF4-FFF2-40B4-BE49-F238E27FC236}">
                <a16:creationId xmlns:a16="http://schemas.microsoft.com/office/drawing/2014/main" id="{3A03C42D-3DEC-480C-BB4D-F88BDFDAD71B}"/>
              </a:ext>
            </a:extLst>
          </p:cNvPr>
          <p:cNvSpPr/>
          <p:nvPr/>
        </p:nvSpPr>
        <p:spPr>
          <a:xfrm>
            <a:off x="314400" y="4472824"/>
            <a:ext cx="5220182" cy="3691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B44A018-0E67-40CB-9610-A407AD979CE9}"/>
              </a:ext>
            </a:extLst>
          </p:cNvPr>
          <p:cNvSpPr/>
          <p:nvPr/>
        </p:nvSpPr>
        <p:spPr>
          <a:xfrm>
            <a:off x="226328" y="5607822"/>
            <a:ext cx="5308254" cy="2579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357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pic1.zhimg.com/v2-a31f9036fd97bf6a760ee98fcd609fb0_r.jpg">
            <a:extLst>
              <a:ext uri="{FF2B5EF4-FFF2-40B4-BE49-F238E27FC236}">
                <a16:creationId xmlns:a16="http://schemas.microsoft.com/office/drawing/2014/main" id="{6F7F9316-0D33-4D07-8FD1-56A4F890FA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1" t="2325" r="25839" b="38663"/>
          <a:stretch/>
        </p:blipFill>
        <p:spPr bwMode="auto">
          <a:xfrm>
            <a:off x="4433104" y="5323414"/>
            <a:ext cx="3434434" cy="126809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2CAF5FA-36F8-476C-9011-7404E1358D99}"/>
              </a:ext>
            </a:extLst>
          </p:cNvPr>
          <p:cNvPicPr>
            <a:picLocks noChangeAspect="1"/>
          </p:cNvPicPr>
          <p:nvPr/>
        </p:nvPicPr>
        <p:blipFill>
          <a:blip r:embed="rId4"/>
          <a:stretch>
            <a:fillRect/>
          </a:stretch>
        </p:blipFill>
        <p:spPr>
          <a:xfrm>
            <a:off x="3776596" y="2010265"/>
            <a:ext cx="4912790" cy="3322696"/>
          </a:xfrm>
          <a:prstGeom prst="rect">
            <a:avLst/>
          </a:prstGeom>
        </p:spPr>
      </p:pic>
      <p:pic>
        <p:nvPicPr>
          <p:cNvPr id="9" name="图片 8">
            <a:extLst>
              <a:ext uri="{FF2B5EF4-FFF2-40B4-BE49-F238E27FC236}">
                <a16:creationId xmlns:a16="http://schemas.microsoft.com/office/drawing/2014/main" id="{B42DDC38-3B2A-4079-8D1C-B060C3BFCD50}"/>
              </a:ext>
            </a:extLst>
          </p:cNvPr>
          <p:cNvPicPr>
            <a:picLocks noChangeAspect="1"/>
          </p:cNvPicPr>
          <p:nvPr/>
        </p:nvPicPr>
        <p:blipFill rotWithShape="1">
          <a:blip r:embed="rId5"/>
          <a:srcRect l="6192" t="6796" r="46413" b="5628"/>
          <a:stretch/>
        </p:blipFill>
        <p:spPr>
          <a:xfrm>
            <a:off x="628650" y="2528604"/>
            <a:ext cx="2756632" cy="2804357"/>
          </a:xfrm>
          <a:prstGeom prst="rect">
            <a:avLst/>
          </a:prstGeom>
        </p:spPr>
      </p:pic>
      <p:sp>
        <p:nvSpPr>
          <p:cNvPr id="2" name="标题 1"/>
          <p:cNvSpPr>
            <a:spLocks noGrp="1"/>
          </p:cNvSpPr>
          <p:nvPr>
            <p:ph type="title"/>
          </p:nvPr>
        </p:nvSpPr>
        <p:spPr>
          <a:xfrm>
            <a:off x="313769" y="360596"/>
            <a:ext cx="6723639" cy="935769"/>
          </a:xfrm>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28</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Discovering the semantic layout of scenes</a:t>
            </a:r>
            <a:endParaRPr lang="zh-CN" altLang="en-US" dirty="0"/>
          </a:p>
        </p:txBody>
      </p:sp>
      <p:sp>
        <p:nvSpPr>
          <p:cNvPr id="12" name="矩形 11">
            <a:extLst>
              <a:ext uri="{FF2B5EF4-FFF2-40B4-BE49-F238E27FC236}">
                <a16:creationId xmlns:a16="http://schemas.microsoft.com/office/drawing/2014/main" id="{DB72D098-16D4-4689-A845-11F6A53FDCFF}"/>
              </a:ext>
            </a:extLst>
          </p:cNvPr>
          <p:cNvSpPr/>
          <p:nvPr/>
        </p:nvSpPr>
        <p:spPr>
          <a:xfrm>
            <a:off x="266588" y="5500821"/>
            <a:ext cx="3190996" cy="923330"/>
          </a:xfrm>
          <a:prstGeom prst="rect">
            <a:avLst/>
          </a:prstGeom>
        </p:spPr>
        <p:txBody>
          <a:bodyPr wrap="square">
            <a:spAutoFit/>
          </a:bodyPr>
          <a:lstStyle/>
          <a:p>
            <a:r>
              <a:rPr lang="en-US" altLang="zh-CN" dirty="0"/>
              <a:t>Visualization of </a:t>
            </a:r>
            <a:r>
              <a:rPr lang="zh-CN" altLang="en-US" dirty="0"/>
              <a:t>self-attention </a:t>
            </a:r>
            <a:r>
              <a:rPr lang="en-US" altLang="zh-CN" dirty="0"/>
              <a:t>map </a:t>
            </a:r>
            <a:r>
              <a:rPr lang="zh-CN" altLang="en-US" dirty="0"/>
              <a:t>of the [CLS] token on the heads of the last layer</a:t>
            </a:r>
          </a:p>
        </p:txBody>
      </p:sp>
      <p:sp>
        <p:nvSpPr>
          <p:cNvPr id="17" name="矩形 16">
            <a:extLst>
              <a:ext uri="{FF2B5EF4-FFF2-40B4-BE49-F238E27FC236}">
                <a16:creationId xmlns:a16="http://schemas.microsoft.com/office/drawing/2014/main" id="{D1B3CADE-5292-4716-8E81-FA03D6675584}"/>
              </a:ext>
            </a:extLst>
          </p:cNvPr>
          <p:cNvSpPr/>
          <p:nvPr/>
        </p:nvSpPr>
        <p:spPr>
          <a:xfrm flipH="1">
            <a:off x="5926236" y="5764192"/>
            <a:ext cx="613459" cy="1851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771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769" y="360596"/>
            <a:ext cx="6723639" cy="935769"/>
          </a:xfrm>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29</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Discovering the semantic layout of scenes</a:t>
            </a:r>
          </a:p>
          <a:p>
            <a:pPr lvl="1"/>
            <a:r>
              <a:rPr lang="en-US" altLang="zh-CN" b="1" dirty="0">
                <a:latin typeface="+mn-lt"/>
              </a:rPr>
              <a:t>Video instance segmentation: DAVIS-2017 benchmark</a:t>
            </a:r>
            <a:endParaRPr lang="zh-CN" altLang="en-US" b="1" dirty="0">
              <a:latin typeface="+mn-lt"/>
            </a:endParaRPr>
          </a:p>
        </p:txBody>
      </p:sp>
      <p:pic>
        <p:nvPicPr>
          <p:cNvPr id="5" name="图片 4">
            <a:extLst>
              <a:ext uri="{FF2B5EF4-FFF2-40B4-BE49-F238E27FC236}">
                <a16:creationId xmlns:a16="http://schemas.microsoft.com/office/drawing/2014/main" id="{48370428-A331-4E0D-BC7B-EA38027508CF}"/>
              </a:ext>
            </a:extLst>
          </p:cNvPr>
          <p:cNvPicPr>
            <a:picLocks noChangeAspect="1"/>
          </p:cNvPicPr>
          <p:nvPr/>
        </p:nvPicPr>
        <p:blipFill>
          <a:blip r:embed="rId3"/>
          <a:stretch>
            <a:fillRect/>
          </a:stretch>
        </p:blipFill>
        <p:spPr>
          <a:xfrm>
            <a:off x="125388" y="2353896"/>
            <a:ext cx="5070922" cy="3173313"/>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F296215-3EC6-465A-8B88-0FFC04065CA2}"/>
                  </a:ext>
                </a:extLst>
              </p:cNvPr>
              <p:cNvSpPr/>
              <p:nvPr/>
            </p:nvSpPr>
            <p:spPr>
              <a:xfrm>
                <a:off x="1389588" y="5648465"/>
                <a:ext cx="4572000" cy="707886"/>
              </a:xfrm>
              <a:prstGeom prst="rect">
                <a:avLst/>
              </a:prstGeom>
            </p:spPr>
            <p:txBody>
              <a:bodyPr>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𝐽</m:t>
                        </m:r>
                      </m:e>
                      <m:sub>
                        <m:r>
                          <a:rPr lang="en-US" altLang="zh-CN" sz="2000" i="1">
                            <a:latin typeface="Cambria Math" panose="02040503050406030204" pitchFamily="18" charset="0"/>
                          </a:rPr>
                          <m:t>𝑚</m:t>
                        </m:r>
                      </m:sub>
                    </m:sSub>
                    <m:r>
                      <a:rPr lang="en-US" altLang="zh-CN" sz="2000" i="1">
                        <a:latin typeface="Cambria Math" panose="02040503050406030204" pitchFamily="18" charset="0"/>
                      </a:rPr>
                      <m:t> </m:t>
                    </m:r>
                  </m:oMath>
                </a14:m>
                <a:r>
                  <a:rPr lang="en-US" altLang="zh-CN" sz="2000" dirty="0"/>
                  <a:t>: </a:t>
                </a:r>
                <a:r>
                  <a:rPr lang="zh-CN" altLang="en-US" sz="2000" dirty="0"/>
                  <a:t>mean region similarity</a:t>
                </a:r>
                <a:endParaRPr lang="en-US" altLang="zh-CN" sz="2000" dirty="0"/>
              </a:p>
              <a:p>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𝑚</m:t>
                        </m:r>
                      </m:sub>
                    </m:sSub>
                    <m:r>
                      <a:rPr lang="en-US" altLang="zh-CN" sz="2000" b="0" i="1" smtClean="0">
                        <a:latin typeface="Cambria Math" panose="02040503050406030204" pitchFamily="18" charset="0"/>
                      </a:rPr>
                      <m:t> </m:t>
                    </m:r>
                  </m:oMath>
                </a14:m>
                <a:r>
                  <a:rPr lang="en-US" altLang="zh-CN" sz="2000" dirty="0"/>
                  <a:t>: </a:t>
                </a:r>
                <a:r>
                  <a:rPr lang="zh-CN" altLang="en-US" sz="2000" dirty="0"/>
                  <a:t>mean contour-based accurac</a:t>
                </a:r>
                <a:r>
                  <a:rPr lang="en-US" altLang="zh-CN" sz="2000" dirty="0"/>
                  <a:t>y</a:t>
                </a:r>
                <a:endParaRPr lang="zh-CN" altLang="en-US" sz="2000" dirty="0"/>
              </a:p>
            </p:txBody>
          </p:sp>
        </mc:Choice>
        <mc:Fallback xmlns="">
          <p:sp>
            <p:nvSpPr>
              <p:cNvPr id="6" name="矩形 5">
                <a:extLst>
                  <a:ext uri="{FF2B5EF4-FFF2-40B4-BE49-F238E27FC236}">
                    <a16:creationId xmlns:a16="http://schemas.microsoft.com/office/drawing/2014/main" id="{2F296215-3EC6-465A-8B88-0FFC04065CA2}"/>
                  </a:ext>
                </a:extLst>
              </p:cNvPr>
              <p:cNvSpPr>
                <a:spLocks noRot="1" noChangeAspect="1" noMove="1" noResize="1" noEditPoints="1" noAdjustHandles="1" noChangeArrowheads="1" noChangeShapeType="1" noTextEdit="1"/>
              </p:cNvSpPr>
              <p:nvPr/>
            </p:nvSpPr>
            <p:spPr>
              <a:xfrm>
                <a:off x="1389588" y="5648465"/>
                <a:ext cx="4572000" cy="707886"/>
              </a:xfrm>
              <a:prstGeom prst="rect">
                <a:avLst/>
              </a:prstGeom>
              <a:blipFill>
                <a:blip r:embed="rId4"/>
                <a:stretch>
                  <a:fillRect l="-533" t="-5172" b="-14655"/>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29791B32-EA66-4EFC-8821-4144DCC904C1}"/>
              </a:ext>
            </a:extLst>
          </p:cNvPr>
          <p:cNvSpPr/>
          <p:nvPr/>
        </p:nvSpPr>
        <p:spPr>
          <a:xfrm>
            <a:off x="5624211" y="2509391"/>
            <a:ext cx="3394401" cy="2862322"/>
          </a:xfrm>
          <a:prstGeom prst="rect">
            <a:avLst/>
          </a:prstGeom>
          <a:solidFill>
            <a:schemeClr val="bg1">
              <a:lumMod val="95000"/>
            </a:schemeClr>
          </a:solidFill>
        </p:spPr>
        <p:txBody>
          <a:bodyPr wrap="square">
            <a:spAutoFit/>
          </a:bodyPr>
          <a:lstStyle/>
          <a:p>
            <a:r>
              <a:rPr lang="en-US" altLang="zh-CN" sz="2000" dirty="0"/>
              <a:t>…</a:t>
            </a:r>
            <a:r>
              <a:rPr lang="zh-CN" altLang="en-US" sz="2000" dirty="0"/>
              <a:t>we thus do not train any model on top of the features, nor finetune any weights for the task. </a:t>
            </a:r>
            <a:r>
              <a:rPr lang="en-US" altLang="zh-CN" sz="2000" dirty="0"/>
              <a:t>…</a:t>
            </a:r>
            <a:r>
              <a:rPr lang="zh-CN" altLang="en-US" sz="2000" dirty="0"/>
              <a:t>the performance is competitive on this benchmark. Since the network is not finetuned, the output of the model </a:t>
            </a:r>
            <a:r>
              <a:rPr lang="zh-CN" altLang="en-US" sz="2000" b="1" dirty="0"/>
              <a:t>must have retained some spatial information</a:t>
            </a:r>
            <a:r>
              <a:rPr lang="zh-CN" altLang="en-US" sz="2000" dirty="0"/>
              <a:t>.</a:t>
            </a:r>
          </a:p>
        </p:txBody>
      </p:sp>
    </p:spTree>
    <p:extLst>
      <p:ext uri="{BB962C8B-B14F-4D97-AF65-F5344CB8AC3E}">
        <p14:creationId xmlns:p14="http://schemas.microsoft.com/office/powerpoint/2010/main" val="72149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F0394FC-A2CE-474B-9EA1-E1420336CC75}"/>
              </a:ext>
            </a:extLst>
          </p:cNvPr>
          <p:cNvPicPr>
            <a:picLocks noChangeAspect="1"/>
          </p:cNvPicPr>
          <p:nvPr/>
        </p:nvPicPr>
        <p:blipFill>
          <a:blip r:embed="rId3"/>
          <a:stretch>
            <a:fillRect/>
          </a:stretch>
        </p:blipFill>
        <p:spPr>
          <a:xfrm>
            <a:off x="5443759" y="3314219"/>
            <a:ext cx="1080000" cy="1080000"/>
          </a:xfrm>
          <a:prstGeom prst="rect">
            <a:avLst/>
          </a:prstGeom>
          <a:scene3d>
            <a:camera prst="isometricLeftDown"/>
            <a:lightRig rig="threePt" dir="t"/>
          </a:scene3d>
        </p:spPr>
      </p:pic>
      <p:pic>
        <p:nvPicPr>
          <p:cNvPr id="19" name="图片 18">
            <a:extLst>
              <a:ext uri="{FF2B5EF4-FFF2-40B4-BE49-F238E27FC236}">
                <a16:creationId xmlns:a16="http://schemas.microsoft.com/office/drawing/2014/main" id="{152182FD-2A16-49D0-A8D7-C64BFBF446CB}"/>
              </a:ext>
            </a:extLst>
          </p:cNvPr>
          <p:cNvPicPr>
            <a:picLocks noChangeAspect="1"/>
          </p:cNvPicPr>
          <p:nvPr/>
        </p:nvPicPr>
        <p:blipFill>
          <a:blip r:embed="rId4"/>
          <a:stretch>
            <a:fillRect/>
          </a:stretch>
        </p:blipFill>
        <p:spPr>
          <a:xfrm>
            <a:off x="5222444" y="3271154"/>
            <a:ext cx="1080000" cy="1080000"/>
          </a:xfrm>
          <a:prstGeom prst="rect">
            <a:avLst/>
          </a:prstGeom>
          <a:scene3d>
            <a:camera prst="isometricLeftDown"/>
            <a:lightRig rig="threePt" dir="t"/>
          </a:scene3d>
        </p:spPr>
      </p:pic>
      <p:pic>
        <p:nvPicPr>
          <p:cNvPr id="11" name="图片 10">
            <a:extLst>
              <a:ext uri="{FF2B5EF4-FFF2-40B4-BE49-F238E27FC236}">
                <a16:creationId xmlns:a16="http://schemas.microsoft.com/office/drawing/2014/main" id="{1583DAD5-4896-43B1-A39C-37E2E1FACC04}"/>
              </a:ext>
            </a:extLst>
          </p:cNvPr>
          <p:cNvPicPr>
            <a:picLocks noChangeAspect="1"/>
          </p:cNvPicPr>
          <p:nvPr/>
        </p:nvPicPr>
        <p:blipFill>
          <a:blip r:embed="rId3"/>
          <a:stretch>
            <a:fillRect/>
          </a:stretch>
        </p:blipFill>
        <p:spPr>
          <a:xfrm>
            <a:off x="1541466" y="4848606"/>
            <a:ext cx="1080000" cy="1080000"/>
          </a:xfrm>
          <a:prstGeom prst="rect">
            <a:avLst/>
          </a:prstGeom>
          <a:scene3d>
            <a:camera prst="isometricLeftDown"/>
            <a:lightRig rig="threePt" dir="t"/>
          </a:scene3d>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89518" y="1498259"/>
            <a:ext cx="8139430" cy="4877174"/>
          </a:xfrm>
        </p:spPr>
        <p:txBody>
          <a:bodyPr>
            <a:normAutofit/>
          </a:bodyPr>
          <a:lstStyle/>
          <a:p>
            <a:r>
              <a:rPr lang="en-US" altLang="zh-CN" dirty="0">
                <a:latin typeface="+mn-lt"/>
              </a:rPr>
              <a:t>Field: Self-supervised learning</a:t>
            </a:r>
            <a:endParaRPr lang="en-US" altLang="zh-CN" b="1" dirty="0">
              <a:latin typeface="+mn-lt"/>
            </a:endParaRP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3</a:t>
            </a:fld>
            <a:endParaRPr lang="zh-CN" altLang="en-US" dirty="0"/>
          </a:p>
        </p:txBody>
      </p:sp>
      <p:pic>
        <p:nvPicPr>
          <p:cNvPr id="8" name="图片 7">
            <a:extLst>
              <a:ext uri="{FF2B5EF4-FFF2-40B4-BE49-F238E27FC236}">
                <a16:creationId xmlns:a16="http://schemas.microsoft.com/office/drawing/2014/main" id="{E704B950-2F9E-404B-9F4F-582611AB3959}"/>
              </a:ext>
            </a:extLst>
          </p:cNvPr>
          <p:cNvPicPr>
            <a:picLocks noChangeAspect="1"/>
          </p:cNvPicPr>
          <p:nvPr/>
        </p:nvPicPr>
        <p:blipFill>
          <a:blip r:embed="rId5"/>
          <a:stretch>
            <a:fillRect/>
          </a:stretch>
        </p:blipFill>
        <p:spPr>
          <a:xfrm>
            <a:off x="1541466" y="3191241"/>
            <a:ext cx="1080000" cy="1080000"/>
          </a:xfrm>
          <a:prstGeom prst="rect">
            <a:avLst/>
          </a:prstGeom>
          <a:scene3d>
            <a:camera prst="isometricLeftDown"/>
            <a:lightRig rig="threePt" dir="t"/>
          </a:scene3d>
        </p:spPr>
      </p:pic>
      <p:pic>
        <p:nvPicPr>
          <p:cNvPr id="7" name="图片 6">
            <a:extLst>
              <a:ext uri="{FF2B5EF4-FFF2-40B4-BE49-F238E27FC236}">
                <a16:creationId xmlns:a16="http://schemas.microsoft.com/office/drawing/2014/main" id="{FF534B82-C930-4E6A-AD40-C839E94FE380}"/>
              </a:ext>
            </a:extLst>
          </p:cNvPr>
          <p:cNvPicPr>
            <a:picLocks noChangeAspect="1"/>
          </p:cNvPicPr>
          <p:nvPr/>
        </p:nvPicPr>
        <p:blipFill>
          <a:blip r:embed="rId6"/>
          <a:stretch>
            <a:fillRect/>
          </a:stretch>
        </p:blipFill>
        <p:spPr>
          <a:xfrm>
            <a:off x="1001466" y="3132686"/>
            <a:ext cx="1080000" cy="1080000"/>
          </a:xfrm>
          <a:prstGeom prst="rect">
            <a:avLst/>
          </a:prstGeom>
          <a:scene3d>
            <a:camera prst="isometricLeftDown"/>
            <a:lightRig rig="threePt" dir="t"/>
          </a:scene3d>
        </p:spPr>
      </p:pic>
      <p:pic>
        <p:nvPicPr>
          <p:cNvPr id="6" name="图片 5">
            <a:extLst>
              <a:ext uri="{FF2B5EF4-FFF2-40B4-BE49-F238E27FC236}">
                <a16:creationId xmlns:a16="http://schemas.microsoft.com/office/drawing/2014/main" id="{DB5E5E0D-23C5-47DF-AB34-966A64FB86B9}"/>
              </a:ext>
            </a:extLst>
          </p:cNvPr>
          <p:cNvPicPr preferRelativeResize="0">
            <a:picLocks noChangeAspect="1"/>
          </p:cNvPicPr>
          <p:nvPr/>
        </p:nvPicPr>
        <p:blipFill rotWithShape="1">
          <a:blip r:embed="rId7"/>
          <a:srcRect l="8153" t="1111" r="7817" b="3759"/>
          <a:stretch/>
        </p:blipFill>
        <p:spPr>
          <a:xfrm>
            <a:off x="461466" y="3096484"/>
            <a:ext cx="1080000" cy="1080000"/>
          </a:xfrm>
          <a:prstGeom prst="rect">
            <a:avLst/>
          </a:prstGeom>
          <a:scene3d>
            <a:camera prst="isometricLeftDown"/>
            <a:lightRig rig="threePt" dir="t"/>
          </a:scene3d>
        </p:spPr>
      </p:pic>
      <p:pic>
        <p:nvPicPr>
          <p:cNvPr id="9" name="图片 8">
            <a:extLst>
              <a:ext uri="{FF2B5EF4-FFF2-40B4-BE49-F238E27FC236}">
                <a16:creationId xmlns:a16="http://schemas.microsoft.com/office/drawing/2014/main" id="{F59000FB-01B2-4BEF-B01F-EEF7E8F38984}"/>
              </a:ext>
            </a:extLst>
          </p:cNvPr>
          <p:cNvPicPr>
            <a:picLocks noChangeAspect="1"/>
          </p:cNvPicPr>
          <p:nvPr/>
        </p:nvPicPr>
        <p:blipFill>
          <a:blip r:embed="rId4"/>
          <a:stretch>
            <a:fillRect/>
          </a:stretch>
        </p:blipFill>
        <p:spPr>
          <a:xfrm>
            <a:off x="923956" y="4801573"/>
            <a:ext cx="1080000" cy="1080000"/>
          </a:xfrm>
          <a:prstGeom prst="rect">
            <a:avLst/>
          </a:prstGeom>
          <a:scene3d>
            <a:camera prst="isometricLeftDown"/>
            <a:lightRig rig="threePt" dir="t"/>
          </a:scene3d>
        </p:spPr>
      </p:pic>
      <p:pic>
        <p:nvPicPr>
          <p:cNvPr id="10" name="图片 9">
            <a:extLst>
              <a:ext uri="{FF2B5EF4-FFF2-40B4-BE49-F238E27FC236}">
                <a16:creationId xmlns:a16="http://schemas.microsoft.com/office/drawing/2014/main" id="{BC5DB55C-EB4E-481C-9B7D-E232725E600A}"/>
              </a:ext>
            </a:extLst>
          </p:cNvPr>
          <p:cNvPicPr>
            <a:picLocks noChangeAspect="1"/>
          </p:cNvPicPr>
          <p:nvPr/>
        </p:nvPicPr>
        <p:blipFill>
          <a:blip r:embed="rId8"/>
          <a:stretch>
            <a:fillRect/>
          </a:stretch>
        </p:blipFill>
        <p:spPr>
          <a:xfrm>
            <a:off x="493948" y="4783037"/>
            <a:ext cx="1080000" cy="1080000"/>
          </a:xfrm>
          <a:prstGeom prst="rect">
            <a:avLst/>
          </a:prstGeom>
          <a:scene3d>
            <a:camera prst="isometricLeftDown"/>
            <a:lightRig rig="threePt" dir="t"/>
          </a:scene3d>
        </p:spPr>
      </p:pic>
      <p:pic>
        <p:nvPicPr>
          <p:cNvPr id="20" name="图片 19">
            <a:extLst>
              <a:ext uri="{FF2B5EF4-FFF2-40B4-BE49-F238E27FC236}">
                <a16:creationId xmlns:a16="http://schemas.microsoft.com/office/drawing/2014/main" id="{6A3F5035-29EA-4690-84C5-7302BC049E41}"/>
              </a:ext>
            </a:extLst>
          </p:cNvPr>
          <p:cNvPicPr>
            <a:picLocks noChangeAspect="1"/>
          </p:cNvPicPr>
          <p:nvPr/>
        </p:nvPicPr>
        <p:blipFill>
          <a:blip r:embed="rId8"/>
          <a:stretch>
            <a:fillRect/>
          </a:stretch>
        </p:blipFill>
        <p:spPr>
          <a:xfrm>
            <a:off x="5012584" y="3289448"/>
            <a:ext cx="1080000" cy="1080000"/>
          </a:xfrm>
          <a:prstGeom prst="rect">
            <a:avLst/>
          </a:prstGeom>
          <a:scene3d>
            <a:camera prst="isometricLeftDown"/>
            <a:lightRig rig="threePt" dir="t"/>
          </a:scene3d>
        </p:spPr>
      </p:pic>
      <p:pic>
        <p:nvPicPr>
          <p:cNvPr id="16" name="图片 15">
            <a:extLst>
              <a:ext uri="{FF2B5EF4-FFF2-40B4-BE49-F238E27FC236}">
                <a16:creationId xmlns:a16="http://schemas.microsoft.com/office/drawing/2014/main" id="{4F9C1679-46A3-4CE3-8FEB-6C36916A7698}"/>
              </a:ext>
            </a:extLst>
          </p:cNvPr>
          <p:cNvPicPr>
            <a:picLocks noChangeAspect="1"/>
          </p:cNvPicPr>
          <p:nvPr/>
        </p:nvPicPr>
        <p:blipFill>
          <a:blip r:embed="rId5"/>
          <a:stretch>
            <a:fillRect/>
          </a:stretch>
        </p:blipFill>
        <p:spPr>
          <a:xfrm>
            <a:off x="4823367" y="3277034"/>
            <a:ext cx="1080000" cy="1080000"/>
          </a:xfrm>
          <a:prstGeom prst="rect">
            <a:avLst/>
          </a:prstGeom>
          <a:scene3d>
            <a:camera prst="isometricLeftDown"/>
            <a:lightRig rig="threePt" dir="t"/>
          </a:scene3d>
        </p:spPr>
      </p:pic>
      <p:pic>
        <p:nvPicPr>
          <p:cNvPr id="17" name="图片 16">
            <a:extLst>
              <a:ext uri="{FF2B5EF4-FFF2-40B4-BE49-F238E27FC236}">
                <a16:creationId xmlns:a16="http://schemas.microsoft.com/office/drawing/2014/main" id="{9D3F8072-A653-48E8-96A9-98C773F14774}"/>
              </a:ext>
            </a:extLst>
          </p:cNvPr>
          <p:cNvPicPr>
            <a:picLocks noChangeAspect="1"/>
          </p:cNvPicPr>
          <p:nvPr/>
        </p:nvPicPr>
        <p:blipFill>
          <a:blip r:embed="rId6"/>
          <a:stretch>
            <a:fillRect/>
          </a:stretch>
        </p:blipFill>
        <p:spPr>
          <a:xfrm>
            <a:off x="4639650" y="3257027"/>
            <a:ext cx="1080000" cy="1080000"/>
          </a:xfrm>
          <a:prstGeom prst="rect">
            <a:avLst/>
          </a:prstGeom>
          <a:scene3d>
            <a:camera prst="isometricLeftDown"/>
            <a:lightRig rig="threePt" dir="t"/>
          </a:scene3d>
        </p:spPr>
      </p:pic>
      <p:pic>
        <p:nvPicPr>
          <p:cNvPr id="18" name="图片 17">
            <a:extLst>
              <a:ext uri="{FF2B5EF4-FFF2-40B4-BE49-F238E27FC236}">
                <a16:creationId xmlns:a16="http://schemas.microsoft.com/office/drawing/2014/main" id="{058CD067-08E2-4FCF-8C58-414649C96CDE}"/>
              </a:ext>
            </a:extLst>
          </p:cNvPr>
          <p:cNvPicPr preferRelativeResize="0">
            <a:picLocks noChangeAspect="1"/>
          </p:cNvPicPr>
          <p:nvPr/>
        </p:nvPicPr>
        <p:blipFill rotWithShape="1">
          <a:blip r:embed="rId7"/>
          <a:srcRect l="8153" t="1111" r="7817" b="3759"/>
          <a:stretch/>
        </p:blipFill>
        <p:spPr>
          <a:xfrm>
            <a:off x="4426775" y="3200271"/>
            <a:ext cx="1080000" cy="1080000"/>
          </a:xfrm>
          <a:prstGeom prst="rect">
            <a:avLst/>
          </a:prstGeom>
          <a:scene3d>
            <a:camera prst="isometricLeftDown"/>
            <a:lightRig rig="threePt" dir="t"/>
          </a:scene3d>
        </p:spPr>
      </p:pic>
      <p:sp>
        <p:nvSpPr>
          <p:cNvPr id="28" name="箭头: 下 27">
            <a:extLst>
              <a:ext uri="{FF2B5EF4-FFF2-40B4-BE49-F238E27FC236}">
                <a16:creationId xmlns:a16="http://schemas.microsoft.com/office/drawing/2014/main" id="{367FCAD8-5BD2-4DFF-9EFD-20734F035D69}"/>
              </a:ext>
            </a:extLst>
          </p:cNvPr>
          <p:cNvSpPr/>
          <p:nvPr/>
        </p:nvSpPr>
        <p:spPr>
          <a:xfrm>
            <a:off x="5179650" y="4584868"/>
            <a:ext cx="318263" cy="747101"/>
          </a:xfrm>
          <a:prstGeom prst="downArrow">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B4BDE7D-FA6F-45E4-B825-2F3F12CFCD3C}"/>
              </a:ext>
            </a:extLst>
          </p:cNvPr>
          <p:cNvSpPr txBox="1"/>
          <p:nvPr/>
        </p:nvSpPr>
        <p:spPr>
          <a:xfrm>
            <a:off x="1068858" y="2415531"/>
            <a:ext cx="790195" cy="461665"/>
          </a:xfrm>
          <a:prstGeom prst="rect">
            <a:avLst/>
          </a:prstGeom>
          <a:noFill/>
        </p:spPr>
        <p:txBody>
          <a:bodyPr wrap="square" rtlCol="0">
            <a:spAutoFit/>
          </a:bodyPr>
          <a:lstStyle/>
          <a:p>
            <a:r>
              <a:rPr lang="en-US" altLang="zh-CN" sz="2400" dirty="0"/>
              <a:t>Data</a:t>
            </a:r>
            <a:endParaRPr lang="zh-CN" altLang="en-US" sz="2400" dirty="0"/>
          </a:p>
        </p:txBody>
      </p:sp>
      <p:sp>
        <p:nvSpPr>
          <p:cNvPr id="30" name="文本框 29">
            <a:extLst>
              <a:ext uri="{FF2B5EF4-FFF2-40B4-BE49-F238E27FC236}">
                <a16:creationId xmlns:a16="http://schemas.microsoft.com/office/drawing/2014/main" id="{47A9410A-FE6D-4EA8-B29C-2E271E68241B}"/>
              </a:ext>
            </a:extLst>
          </p:cNvPr>
          <p:cNvSpPr txBox="1"/>
          <p:nvPr/>
        </p:nvSpPr>
        <p:spPr>
          <a:xfrm>
            <a:off x="2870532" y="2366988"/>
            <a:ext cx="1406261" cy="461665"/>
          </a:xfrm>
          <a:prstGeom prst="rect">
            <a:avLst/>
          </a:prstGeom>
          <a:noFill/>
        </p:spPr>
        <p:txBody>
          <a:bodyPr wrap="square" rtlCol="0">
            <a:spAutoFit/>
          </a:bodyPr>
          <a:lstStyle/>
          <a:p>
            <a:r>
              <a:rPr lang="en-US" altLang="zh-CN" sz="2400"/>
              <a:t>Label</a:t>
            </a:r>
            <a:endParaRPr lang="zh-CN" altLang="en-US" sz="2400" dirty="0"/>
          </a:p>
        </p:txBody>
      </p:sp>
      <p:sp>
        <p:nvSpPr>
          <p:cNvPr id="31" name="文本框 30">
            <a:extLst>
              <a:ext uri="{FF2B5EF4-FFF2-40B4-BE49-F238E27FC236}">
                <a16:creationId xmlns:a16="http://schemas.microsoft.com/office/drawing/2014/main" id="{A7911F95-46DE-4CB4-8016-8F2DF2835981}"/>
              </a:ext>
            </a:extLst>
          </p:cNvPr>
          <p:cNvSpPr txBox="1"/>
          <p:nvPr/>
        </p:nvSpPr>
        <p:spPr>
          <a:xfrm>
            <a:off x="2879596" y="3571821"/>
            <a:ext cx="790195" cy="461665"/>
          </a:xfrm>
          <a:prstGeom prst="rect">
            <a:avLst/>
          </a:prstGeom>
          <a:noFill/>
        </p:spPr>
        <p:txBody>
          <a:bodyPr wrap="square" rtlCol="0">
            <a:spAutoFit/>
          </a:bodyPr>
          <a:lstStyle/>
          <a:p>
            <a:r>
              <a:rPr lang="en-US" altLang="zh-CN" sz="2400" b="1" dirty="0"/>
              <a:t>“cat”</a:t>
            </a:r>
            <a:endParaRPr lang="zh-CN" altLang="en-US" sz="2400" b="1" dirty="0"/>
          </a:p>
        </p:txBody>
      </p:sp>
      <p:sp>
        <p:nvSpPr>
          <p:cNvPr id="32" name="文本框 31">
            <a:extLst>
              <a:ext uri="{FF2B5EF4-FFF2-40B4-BE49-F238E27FC236}">
                <a16:creationId xmlns:a16="http://schemas.microsoft.com/office/drawing/2014/main" id="{28BDCFCD-1CC6-48FA-8627-8CF783E61913}"/>
              </a:ext>
            </a:extLst>
          </p:cNvPr>
          <p:cNvSpPr txBox="1"/>
          <p:nvPr/>
        </p:nvSpPr>
        <p:spPr>
          <a:xfrm>
            <a:off x="2879596" y="5366879"/>
            <a:ext cx="1080000" cy="461665"/>
          </a:xfrm>
          <a:prstGeom prst="rect">
            <a:avLst/>
          </a:prstGeom>
          <a:noFill/>
        </p:spPr>
        <p:txBody>
          <a:bodyPr wrap="square" rtlCol="0">
            <a:spAutoFit/>
          </a:bodyPr>
          <a:lstStyle/>
          <a:p>
            <a:r>
              <a:rPr lang="en-US" altLang="zh-CN" sz="2400" b="1" dirty="0"/>
              <a:t>“dog”</a:t>
            </a:r>
            <a:endParaRPr lang="zh-CN" altLang="en-US" sz="2400" b="1" dirty="0"/>
          </a:p>
        </p:txBody>
      </p:sp>
      <p:sp>
        <p:nvSpPr>
          <p:cNvPr id="33" name="文本框 32">
            <a:extLst>
              <a:ext uri="{FF2B5EF4-FFF2-40B4-BE49-F238E27FC236}">
                <a16:creationId xmlns:a16="http://schemas.microsoft.com/office/drawing/2014/main" id="{05238B60-7785-4F82-9227-14A4B00627A4}"/>
              </a:ext>
            </a:extLst>
          </p:cNvPr>
          <p:cNvSpPr txBox="1"/>
          <p:nvPr/>
        </p:nvSpPr>
        <p:spPr>
          <a:xfrm>
            <a:off x="4767363" y="2529179"/>
            <a:ext cx="1550870" cy="476000"/>
          </a:xfrm>
          <a:prstGeom prst="rect">
            <a:avLst/>
          </a:prstGeom>
          <a:noFill/>
        </p:spPr>
        <p:txBody>
          <a:bodyPr wrap="square" rtlCol="0">
            <a:spAutoFit/>
          </a:bodyPr>
          <a:lstStyle/>
          <a:p>
            <a:r>
              <a:rPr lang="en-US" altLang="zh-CN" sz="2400" dirty="0"/>
              <a:t>Data</a:t>
            </a:r>
            <a:endParaRPr lang="zh-CN" altLang="en-US" sz="2400" dirty="0"/>
          </a:p>
        </p:txBody>
      </p:sp>
      <p:cxnSp>
        <p:nvCxnSpPr>
          <p:cNvPr id="35" name="直接连接符 34">
            <a:extLst>
              <a:ext uri="{FF2B5EF4-FFF2-40B4-BE49-F238E27FC236}">
                <a16:creationId xmlns:a16="http://schemas.microsoft.com/office/drawing/2014/main" id="{6E1FECF8-E570-48CE-9960-9267D46CBD60}"/>
              </a:ext>
            </a:extLst>
          </p:cNvPr>
          <p:cNvCxnSpPr>
            <a:cxnSpLocks/>
          </p:cNvCxnSpPr>
          <p:nvPr/>
        </p:nvCxnSpPr>
        <p:spPr>
          <a:xfrm>
            <a:off x="4064120" y="2723881"/>
            <a:ext cx="0" cy="291592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83339E1-2137-4338-9318-CA65CB910556}"/>
              </a:ext>
            </a:extLst>
          </p:cNvPr>
          <p:cNvSpPr txBox="1"/>
          <p:nvPr/>
        </p:nvSpPr>
        <p:spPr>
          <a:xfrm>
            <a:off x="4901012" y="5522618"/>
            <a:ext cx="1621524" cy="400110"/>
          </a:xfrm>
          <a:prstGeom prst="rect">
            <a:avLst/>
          </a:prstGeom>
          <a:noFill/>
        </p:spPr>
        <p:txBody>
          <a:bodyPr wrap="square" rtlCol="0">
            <a:spAutoFit/>
          </a:bodyPr>
          <a:lstStyle/>
          <a:p>
            <a:r>
              <a:rPr lang="en-US" altLang="zh-CN" sz="2000" dirty="0"/>
              <a:t>Label</a:t>
            </a:r>
            <a:endParaRPr lang="zh-CN" altLang="en-US" sz="2000" dirty="0"/>
          </a:p>
        </p:txBody>
      </p:sp>
      <p:sp>
        <p:nvSpPr>
          <p:cNvPr id="5" name="矩形 4">
            <a:extLst>
              <a:ext uri="{FF2B5EF4-FFF2-40B4-BE49-F238E27FC236}">
                <a16:creationId xmlns:a16="http://schemas.microsoft.com/office/drawing/2014/main" id="{7A612A0F-384C-480C-A8C7-0B1F7843533A}"/>
              </a:ext>
            </a:extLst>
          </p:cNvPr>
          <p:cNvSpPr/>
          <p:nvPr/>
        </p:nvSpPr>
        <p:spPr>
          <a:xfrm>
            <a:off x="4327738" y="2067053"/>
            <a:ext cx="2691763" cy="369332"/>
          </a:xfrm>
          <a:prstGeom prst="rect">
            <a:avLst/>
          </a:prstGeom>
        </p:spPr>
        <p:txBody>
          <a:bodyPr wrap="none">
            <a:spAutoFit/>
          </a:bodyPr>
          <a:lstStyle/>
          <a:p>
            <a:r>
              <a:rPr lang="en-US" altLang="zh-CN" b="1" dirty="0">
                <a:solidFill>
                  <a:srgbClr val="121212"/>
                </a:solidFill>
              </a:rPr>
              <a:t>Self-Supervised Learning</a:t>
            </a:r>
            <a:endParaRPr lang="en-US" altLang="zh-CN" b="1" i="0" dirty="0">
              <a:solidFill>
                <a:srgbClr val="121212"/>
              </a:solidFill>
              <a:effectLst/>
            </a:endParaRPr>
          </a:p>
        </p:txBody>
      </p:sp>
      <p:sp>
        <p:nvSpPr>
          <p:cNvPr id="26" name="矩形 25">
            <a:extLst>
              <a:ext uri="{FF2B5EF4-FFF2-40B4-BE49-F238E27FC236}">
                <a16:creationId xmlns:a16="http://schemas.microsoft.com/office/drawing/2014/main" id="{54D3092A-982B-4D62-B43D-E8F00A5E6891}"/>
              </a:ext>
            </a:extLst>
          </p:cNvPr>
          <p:cNvSpPr/>
          <p:nvPr/>
        </p:nvSpPr>
        <p:spPr>
          <a:xfrm>
            <a:off x="541112" y="2035172"/>
            <a:ext cx="2242922" cy="369332"/>
          </a:xfrm>
          <a:prstGeom prst="rect">
            <a:avLst/>
          </a:prstGeom>
        </p:spPr>
        <p:txBody>
          <a:bodyPr wrap="none">
            <a:spAutoFit/>
          </a:bodyPr>
          <a:lstStyle/>
          <a:p>
            <a:r>
              <a:rPr lang="en-US" altLang="zh-CN" b="1" dirty="0">
                <a:solidFill>
                  <a:srgbClr val="121212"/>
                </a:solidFill>
              </a:rPr>
              <a:t>Supervised Learning</a:t>
            </a:r>
            <a:endParaRPr lang="en-US" altLang="zh-CN" b="1" i="0" dirty="0">
              <a:solidFill>
                <a:srgbClr val="121212"/>
              </a:solidFill>
              <a:effectLst/>
            </a:endParaRPr>
          </a:p>
        </p:txBody>
      </p:sp>
      <p:sp>
        <p:nvSpPr>
          <p:cNvPr id="12" name="矩形 11">
            <a:extLst>
              <a:ext uri="{FF2B5EF4-FFF2-40B4-BE49-F238E27FC236}">
                <a16:creationId xmlns:a16="http://schemas.microsoft.com/office/drawing/2014/main" id="{7B12B2EC-2E1F-4E3D-B8B5-A5313B468902}"/>
              </a:ext>
            </a:extLst>
          </p:cNvPr>
          <p:cNvSpPr/>
          <p:nvPr/>
        </p:nvSpPr>
        <p:spPr>
          <a:xfrm>
            <a:off x="4800130" y="4719626"/>
            <a:ext cx="1324978" cy="369332"/>
          </a:xfrm>
          <a:prstGeom prst="rect">
            <a:avLst/>
          </a:prstGeom>
          <a:solidFill>
            <a:schemeClr val="bg1"/>
          </a:solidFill>
        </p:spPr>
        <p:txBody>
          <a:bodyPr wrap="none">
            <a:spAutoFit/>
          </a:bodyPr>
          <a:lstStyle/>
          <a:p>
            <a:r>
              <a:rPr lang="en-US" altLang="zh-CN" dirty="0"/>
              <a:t>Pretext Task</a:t>
            </a:r>
            <a:endParaRPr lang="zh-CN" altLang="en-US" dirty="0"/>
          </a:p>
        </p:txBody>
      </p:sp>
      <p:cxnSp>
        <p:nvCxnSpPr>
          <p:cNvPr id="47" name="连接符: 肘形 46">
            <a:extLst>
              <a:ext uri="{FF2B5EF4-FFF2-40B4-BE49-F238E27FC236}">
                <a16:creationId xmlns:a16="http://schemas.microsoft.com/office/drawing/2014/main" id="{5E490CA3-CCD8-499B-BEC8-3A619871AAC0}"/>
              </a:ext>
            </a:extLst>
          </p:cNvPr>
          <p:cNvCxnSpPr>
            <a:cxnSpLocks/>
            <a:endCxn id="12" idx="3"/>
          </p:cNvCxnSpPr>
          <p:nvPr/>
        </p:nvCxnSpPr>
        <p:spPr>
          <a:xfrm rot="5400000">
            <a:off x="5618389" y="3820938"/>
            <a:ext cx="1590073" cy="5766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E65667D-5685-4A28-A9A7-AE1D8F05EB78}"/>
              </a:ext>
            </a:extLst>
          </p:cNvPr>
          <p:cNvCxnSpPr>
            <a:cxnSpLocks/>
            <a:endCxn id="58" idx="0"/>
          </p:cNvCxnSpPr>
          <p:nvPr/>
        </p:nvCxnSpPr>
        <p:spPr>
          <a:xfrm>
            <a:off x="6701742" y="3314219"/>
            <a:ext cx="312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流程图: 手动操作 57">
            <a:extLst>
              <a:ext uri="{FF2B5EF4-FFF2-40B4-BE49-F238E27FC236}">
                <a16:creationId xmlns:a16="http://schemas.microsoft.com/office/drawing/2014/main" id="{817C6989-884D-4DF2-A13D-975E6DF06A80}"/>
              </a:ext>
            </a:extLst>
          </p:cNvPr>
          <p:cNvSpPr/>
          <p:nvPr/>
        </p:nvSpPr>
        <p:spPr>
          <a:xfrm rot="16200000">
            <a:off x="7329711" y="2582805"/>
            <a:ext cx="832064" cy="1462828"/>
          </a:xfrm>
          <a:prstGeom prst="flowChartManualOperation">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dirty="0"/>
              <a:t>Backbone</a:t>
            </a:r>
            <a:endParaRPr lang="zh-CN" altLang="en-US" dirty="0"/>
          </a:p>
        </p:txBody>
      </p:sp>
      <p:cxnSp>
        <p:nvCxnSpPr>
          <p:cNvPr id="67" name="连接符: 肘形 66">
            <a:extLst>
              <a:ext uri="{FF2B5EF4-FFF2-40B4-BE49-F238E27FC236}">
                <a16:creationId xmlns:a16="http://schemas.microsoft.com/office/drawing/2014/main" id="{456DAB3C-317F-45C3-9B7C-F0A4F413D847}"/>
              </a:ext>
            </a:extLst>
          </p:cNvPr>
          <p:cNvCxnSpPr>
            <a:cxnSpLocks/>
            <a:stCxn id="58" idx="2"/>
            <a:endCxn id="68" idx="3"/>
          </p:cNvCxnSpPr>
          <p:nvPr/>
        </p:nvCxnSpPr>
        <p:spPr>
          <a:xfrm>
            <a:off x="8477157" y="3314219"/>
            <a:ext cx="16181" cy="2085246"/>
          </a:xfrm>
          <a:prstGeom prst="bentConnector3">
            <a:avLst>
              <a:gd name="adj1" fmla="val 1512768"/>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2C133AFC-8FA2-414E-AD5A-41B6620E76E1}"/>
              </a:ext>
            </a:extLst>
          </p:cNvPr>
          <p:cNvSpPr/>
          <p:nvPr/>
        </p:nvSpPr>
        <p:spPr>
          <a:xfrm>
            <a:off x="6972675" y="5025914"/>
            <a:ext cx="1520663" cy="747101"/>
          </a:xfrm>
          <a:prstGeom prst="roundRect">
            <a:avLst/>
          </a:prstGeom>
          <a:solidFill>
            <a:schemeClr val="accent6">
              <a:lumMod val="75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a:t>DownStream</a:t>
            </a:r>
            <a:r>
              <a:rPr lang="en-US" altLang="zh-CN" dirty="0"/>
              <a:t> Task</a:t>
            </a:r>
            <a:endParaRPr lang="zh-CN" altLang="en-US" dirty="0"/>
          </a:p>
        </p:txBody>
      </p:sp>
      <p:sp>
        <p:nvSpPr>
          <p:cNvPr id="41" name="矩形 40">
            <a:extLst>
              <a:ext uri="{FF2B5EF4-FFF2-40B4-BE49-F238E27FC236}">
                <a16:creationId xmlns:a16="http://schemas.microsoft.com/office/drawing/2014/main" id="{05F8BF7C-878B-4322-9D94-C79DAE224783}"/>
              </a:ext>
            </a:extLst>
          </p:cNvPr>
          <p:cNvSpPr/>
          <p:nvPr/>
        </p:nvSpPr>
        <p:spPr>
          <a:xfrm>
            <a:off x="8070427" y="4145886"/>
            <a:ext cx="992579" cy="369332"/>
          </a:xfrm>
          <a:prstGeom prst="rect">
            <a:avLst/>
          </a:prstGeom>
          <a:solidFill>
            <a:schemeClr val="bg1"/>
          </a:solidFill>
        </p:spPr>
        <p:txBody>
          <a:bodyPr wrap="none">
            <a:spAutoFit/>
          </a:bodyPr>
          <a:lstStyle/>
          <a:p>
            <a:r>
              <a:rPr lang="en-US" altLang="zh-CN" dirty="0"/>
              <a:t>Finetune</a:t>
            </a:r>
            <a:endParaRPr lang="zh-CN" altLang="en-US" dirty="0"/>
          </a:p>
        </p:txBody>
      </p:sp>
    </p:spTree>
    <p:extLst>
      <p:ext uri="{BB962C8B-B14F-4D97-AF65-F5344CB8AC3E}">
        <p14:creationId xmlns:p14="http://schemas.microsoft.com/office/powerpoint/2010/main" val="4210227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E4BC7C-5F75-4000-AC03-D70E227D3638}"/>
              </a:ext>
            </a:extLst>
          </p:cNvPr>
          <p:cNvPicPr>
            <a:picLocks noChangeAspect="1"/>
          </p:cNvPicPr>
          <p:nvPr/>
        </p:nvPicPr>
        <p:blipFill>
          <a:blip r:embed="rId3"/>
          <a:stretch>
            <a:fillRect/>
          </a:stretch>
        </p:blipFill>
        <p:spPr>
          <a:xfrm>
            <a:off x="213947" y="1921397"/>
            <a:ext cx="5577915" cy="4011702"/>
          </a:xfrm>
          <a:prstGeom prst="rect">
            <a:avLst/>
          </a:prstGeom>
        </p:spPr>
      </p:pic>
      <p:sp>
        <p:nvSpPr>
          <p:cNvPr id="2" name="标题 1"/>
          <p:cNvSpPr>
            <a:spLocks noGrp="1"/>
          </p:cNvSpPr>
          <p:nvPr>
            <p:ph type="title"/>
          </p:nvPr>
        </p:nvSpPr>
        <p:spPr>
          <a:xfrm>
            <a:off x="313769" y="360596"/>
            <a:ext cx="6723639" cy="935769"/>
          </a:xfrm>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30</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Discovering the semantic layout of scenes</a:t>
            </a:r>
          </a:p>
          <a:p>
            <a:endParaRPr lang="zh-CN" altLang="en-US" dirty="0"/>
          </a:p>
        </p:txBody>
      </p:sp>
      <p:sp>
        <p:nvSpPr>
          <p:cNvPr id="6" name="矩形 5">
            <a:extLst>
              <a:ext uri="{FF2B5EF4-FFF2-40B4-BE49-F238E27FC236}">
                <a16:creationId xmlns:a16="http://schemas.microsoft.com/office/drawing/2014/main" id="{912712F1-C572-4D7E-89B2-2003EED9F4F6}"/>
              </a:ext>
            </a:extLst>
          </p:cNvPr>
          <p:cNvSpPr/>
          <p:nvPr/>
        </p:nvSpPr>
        <p:spPr>
          <a:xfrm>
            <a:off x="5127121" y="4919793"/>
            <a:ext cx="3600191" cy="1323439"/>
          </a:xfrm>
          <a:prstGeom prst="rect">
            <a:avLst/>
          </a:prstGeom>
          <a:solidFill>
            <a:schemeClr val="bg1">
              <a:lumMod val="95000"/>
            </a:schemeClr>
          </a:solidFill>
        </p:spPr>
        <p:txBody>
          <a:bodyPr wrap="square">
            <a:spAutoFit/>
          </a:bodyPr>
          <a:lstStyle/>
          <a:p>
            <a:r>
              <a:rPr lang="en-US" altLang="zh-CN" sz="2000" dirty="0"/>
              <a:t>(</a:t>
            </a:r>
            <a:r>
              <a:rPr lang="zh-CN" altLang="en-US" sz="2000" dirty="0"/>
              <a:t>Jaccard similarity between the ground truth and these masks on the validation images of PASCAL VOC12 dataset.</a:t>
            </a:r>
            <a:r>
              <a:rPr lang="en-US" altLang="zh-CN" sz="2000" dirty="0"/>
              <a:t>)</a:t>
            </a:r>
            <a:endParaRPr lang="zh-CN" altLang="en-US" sz="2000" dirty="0"/>
          </a:p>
        </p:txBody>
      </p:sp>
      <p:sp>
        <p:nvSpPr>
          <p:cNvPr id="7" name="矩形 6">
            <a:extLst>
              <a:ext uri="{FF2B5EF4-FFF2-40B4-BE49-F238E27FC236}">
                <a16:creationId xmlns:a16="http://schemas.microsoft.com/office/drawing/2014/main" id="{C8E763F7-4222-4819-BD7F-382078E0FC55}"/>
              </a:ext>
            </a:extLst>
          </p:cNvPr>
          <p:cNvSpPr/>
          <p:nvPr/>
        </p:nvSpPr>
        <p:spPr>
          <a:xfrm>
            <a:off x="5908877" y="2276559"/>
            <a:ext cx="2818435" cy="1323439"/>
          </a:xfrm>
          <a:prstGeom prst="rect">
            <a:avLst/>
          </a:prstGeom>
          <a:solidFill>
            <a:schemeClr val="bg1">
              <a:lumMod val="95000"/>
            </a:schemeClr>
          </a:solidFill>
        </p:spPr>
        <p:txBody>
          <a:bodyPr wrap="square">
            <a:spAutoFit/>
          </a:bodyPr>
          <a:lstStyle/>
          <a:p>
            <a:r>
              <a:rPr lang="zh-CN" altLang="en-US" sz="2000" dirty="0"/>
              <a:t>We visualize masks obtained by thresholding the self-attention maps to keep 60% of the mass.</a:t>
            </a:r>
          </a:p>
        </p:txBody>
      </p:sp>
    </p:spTree>
    <p:extLst>
      <p:ext uri="{BB962C8B-B14F-4D97-AF65-F5344CB8AC3E}">
        <p14:creationId xmlns:p14="http://schemas.microsoft.com/office/powerpoint/2010/main" val="37557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769" y="360596"/>
            <a:ext cx="6723639" cy="935769"/>
          </a:xfrm>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31</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Discovering the semantic layout of scenes</a:t>
            </a:r>
          </a:p>
          <a:p>
            <a:endParaRPr lang="zh-CN" altLang="en-US" dirty="0"/>
          </a:p>
        </p:txBody>
      </p:sp>
      <p:pic>
        <p:nvPicPr>
          <p:cNvPr id="3" name="图片 2">
            <a:extLst>
              <a:ext uri="{FF2B5EF4-FFF2-40B4-BE49-F238E27FC236}">
                <a16:creationId xmlns:a16="http://schemas.microsoft.com/office/drawing/2014/main" id="{D393CEEA-22B3-4301-AEDB-28B7D7F6F53E}"/>
              </a:ext>
            </a:extLst>
          </p:cNvPr>
          <p:cNvPicPr>
            <a:picLocks noChangeAspect="1"/>
          </p:cNvPicPr>
          <p:nvPr/>
        </p:nvPicPr>
        <p:blipFill>
          <a:blip r:embed="rId3"/>
          <a:stretch>
            <a:fillRect/>
          </a:stretch>
        </p:blipFill>
        <p:spPr>
          <a:xfrm>
            <a:off x="313769" y="2222339"/>
            <a:ext cx="4768225" cy="3595711"/>
          </a:xfrm>
          <a:prstGeom prst="rect">
            <a:avLst/>
          </a:prstGeom>
        </p:spPr>
      </p:pic>
      <p:sp>
        <p:nvSpPr>
          <p:cNvPr id="5" name="矩形 4">
            <a:extLst>
              <a:ext uri="{FF2B5EF4-FFF2-40B4-BE49-F238E27FC236}">
                <a16:creationId xmlns:a16="http://schemas.microsoft.com/office/drawing/2014/main" id="{FAAF2BAB-037B-4F90-8EA6-7526D241E0EB}"/>
              </a:ext>
            </a:extLst>
          </p:cNvPr>
          <p:cNvSpPr/>
          <p:nvPr/>
        </p:nvSpPr>
        <p:spPr>
          <a:xfrm>
            <a:off x="5396875" y="2349661"/>
            <a:ext cx="3433356" cy="3477875"/>
          </a:xfrm>
          <a:prstGeom prst="rect">
            <a:avLst/>
          </a:prstGeom>
          <a:solidFill>
            <a:schemeClr val="bg1">
              <a:lumMod val="95000"/>
            </a:schemeClr>
          </a:solidFill>
        </p:spPr>
        <p:txBody>
          <a:bodyPr wrap="square">
            <a:spAutoFit/>
          </a:bodyPr>
          <a:lstStyle/>
          <a:p>
            <a:r>
              <a:rPr lang="zh-CN" altLang="en-US" sz="2000" dirty="0"/>
              <a:t>We consider the heads from the last layer of a ViT-S/8 trained with DINO and display the self-attention for [CLS] token query. </a:t>
            </a:r>
            <a:endParaRPr lang="en-US" altLang="zh-CN" sz="2000" dirty="0"/>
          </a:p>
          <a:p>
            <a:endParaRPr lang="en-US" altLang="zh-CN" sz="2000" dirty="0"/>
          </a:p>
          <a:p>
            <a:r>
              <a:rPr lang="zh-CN" altLang="en-US" sz="2000" dirty="0"/>
              <a:t>Different heads,materialized by different colors, focus on different locations that represents different objects or parts</a:t>
            </a:r>
          </a:p>
        </p:txBody>
      </p:sp>
    </p:spTree>
    <p:extLst>
      <p:ext uri="{BB962C8B-B14F-4D97-AF65-F5344CB8AC3E}">
        <p14:creationId xmlns:p14="http://schemas.microsoft.com/office/powerpoint/2010/main" val="1687881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769" y="360596"/>
            <a:ext cx="6723639" cy="935769"/>
          </a:xfrm>
        </p:spPr>
        <p:txBody>
          <a:bodyPr>
            <a:normAutofit/>
          </a:bodyPr>
          <a:lstStyle/>
          <a:p>
            <a:r>
              <a:rPr lang="en-US" altLang="zh-CN" sz="3600" dirty="0">
                <a:latin typeface="+mn-lt"/>
              </a:rPr>
              <a:t>4.2 Results: Properties of </a:t>
            </a:r>
            <a:r>
              <a:rPr lang="en-US" altLang="zh-CN" sz="3600" dirty="0" err="1">
                <a:latin typeface="+mn-lt"/>
              </a:rPr>
              <a:t>ViT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32</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Transfer learning on downstream tasks</a:t>
            </a:r>
            <a:endParaRPr lang="zh-CN" altLang="en-US" dirty="0"/>
          </a:p>
        </p:txBody>
      </p:sp>
      <p:pic>
        <p:nvPicPr>
          <p:cNvPr id="3" name="图片 2">
            <a:extLst>
              <a:ext uri="{FF2B5EF4-FFF2-40B4-BE49-F238E27FC236}">
                <a16:creationId xmlns:a16="http://schemas.microsoft.com/office/drawing/2014/main" id="{37FBA1B5-B6B9-4319-B693-118CCF8B75BC}"/>
              </a:ext>
            </a:extLst>
          </p:cNvPr>
          <p:cNvPicPr>
            <a:picLocks noChangeAspect="1"/>
          </p:cNvPicPr>
          <p:nvPr/>
        </p:nvPicPr>
        <p:blipFill>
          <a:blip r:embed="rId3"/>
          <a:stretch>
            <a:fillRect/>
          </a:stretch>
        </p:blipFill>
        <p:spPr>
          <a:xfrm>
            <a:off x="1099075" y="2329790"/>
            <a:ext cx="5153025" cy="2200275"/>
          </a:xfrm>
          <a:prstGeom prst="rect">
            <a:avLst/>
          </a:prstGeom>
        </p:spPr>
      </p:pic>
      <p:sp>
        <p:nvSpPr>
          <p:cNvPr id="5" name="矩形 4">
            <a:extLst>
              <a:ext uri="{FF2B5EF4-FFF2-40B4-BE49-F238E27FC236}">
                <a16:creationId xmlns:a16="http://schemas.microsoft.com/office/drawing/2014/main" id="{5DAC7114-F19D-448B-A158-ABF862127BF6}"/>
              </a:ext>
            </a:extLst>
          </p:cNvPr>
          <p:cNvSpPr/>
          <p:nvPr/>
        </p:nvSpPr>
        <p:spPr>
          <a:xfrm>
            <a:off x="1095013" y="2076379"/>
            <a:ext cx="1704313" cy="369332"/>
          </a:xfrm>
          <a:prstGeom prst="rect">
            <a:avLst/>
          </a:prstGeom>
        </p:spPr>
        <p:txBody>
          <a:bodyPr wrap="none">
            <a:spAutoFit/>
          </a:bodyPr>
          <a:lstStyle/>
          <a:p>
            <a:r>
              <a:rPr lang="en-US" altLang="zh-CN" dirty="0"/>
              <a:t>(</a:t>
            </a:r>
            <a:r>
              <a:rPr lang="zh-CN" altLang="en-US" dirty="0"/>
              <a:t>top-1 accuracy</a:t>
            </a:r>
            <a:r>
              <a:rPr lang="en-US" altLang="zh-CN" dirty="0"/>
              <a:t>)</a:t>
            </a:r>
            <a:endParaRPr lang="zh-CN" altLang="en-US" dirty="0"/>
          </a:p>
        </p:txBody>
      </p:sp>
      <p:sp>
        <p:nvSpPr>
          <p:cNvPr id="7" name="矩形 6">
            <a:extLst>
              <a:ext uri="{FF2B5EF4-FFF2-40B4-BE49-F238E27FC236}">
                <a16:creationId xmlns:a16="http://schemas.microsoft.com/office/drawing/2014/main" id="{74DBAB57-6D1C-443A-8B87-F94EB800C035}"/>
              </a:ext>
            </a:extLst>
          </p:cNvPr>
          <p:cNvSpPr/>
          <p:nvPr/>
        </p:nvSpPr>
        <p:spPr>
          <a:xfrm>
            <a:off x="940444" y="4719388"/>
            <a:ext cx="7237046" cy="400110"/>
          </a:xfrm>
          <a:prstGeom prst="rect">
            <a:avLst/>
          </a:prstGeom>
        </p:spPr>
        <p:txBody>
          <a:bodyPr wrap="none">
            <a:spAutoFit/>
          </a:bodyPr>
          <a:lstStyle/>
          <a:p>
            <a:r>
              <a:rPr lang="en-US" altLang="zh-CN" sz="2000" dirty="0"/>
              <a:t>Transfer pretrained model on ImageNet to different downstream task</a:t>
            </a:r>
            <a:endParaRPr lang="zh-CN" altLang="en-US" sz="2000" dirty="0"/>
          </a:p>
        </p:txBody>
      </p:sp>
      <p:sp>
        <p:nvSpPr>
          <p:cNvPr id="6" name="矩形 5">
            <a:extLst>
              <a:ext uri="{FF2B5EF4-FFF2-40B4-BE49-F238E27FC236}">
                <a16:creationId xmlns:a16="http://schemas.microsoft.com/office/drawing/2014/main" id="{622E9F1A-C645-4020-8563-5DC2AEDCBAD4}"/>
              </a:ext>
            </a:extLst>
          </p:cNvPr>
          <p:cNvSpPr/>
          <p:nvPr/>
        </p:nvSpPr>
        <p:spPr>
          <a:xfrm>
            <a:off x="940444" y="5199985"/>
            <a:ext cx="7069237" cy="1015663"/>
          </a:xfrm>
          <a:prstGeom prst="rect">
            <a:avLst/>
          </a:prstGeom>
          <a:solidFill>
            <a:schemeClr val="bg1">
              <a:lumMod val="95000"/>
            </a:schemeClr>
          </a:solidFill>
        </p:spPr>
        <p:txBody>
          <a:bodyPr wrap="square">
            <a:spAutoFit/>
          </a:bodyPr>
          <a:lstStyle/>
          <a:p>
            <a:r>
              <a:rPr lang="zh-CN" altLang="en-US" sz="2000" dirty="0"/>
              <a:t>for ViT architectures, self-supervised pretraining transfers better than features trained with supervision, </a:t>
            </a:r>
            <a:r>
              <a:rPr lang="en-US" altLang="zh-CN" sz="2000" dirty="0"/>
              <a:t>…</a:t>
            </a:r>
            <a:r>
              <a:rPr lang="zh-CN" altLang="en-US" sz="2000" dirty="0"/>
              <a:t>. Finally, self-supervised pretraining greatly improves results on ImageNet (+1-2%)</a:t>
            </a:r>
          </a:p>
        </p:txBody>
      </p:sp>
    </p:spTree>
    <p:extLst>
      <p:ext uri="{BB962C8B-B14F-4D97-AF65-F5344CB8AC3E}">
        <p14:creationId xmlns:p14="http://schemas.microsoft.com/office/powerpoint/2010/main" val="76378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5. Ablation Study</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33</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Importance of the Different Components</a:t>
            </a:r>
            <a:endParaRPr lang="zh-CN" altLang="en-US" dirty="0"/>
          </a:p>
        </p:txBody>
      </p:sp>
      <p:pic>
        <p:nvPicPr>
          <p:cNvPr id="3" name="图片 2">
            <a:extLst>
              <a:ext uri="{FF2B5EF4-FFF2-40B4-BE49-F238E27FC236}">
                <a16:creationId xmlns:a16="http://schemas.microsoft.com/office/drawing/2014/main" id="{5A5397C3-4A76-43D7-83F1-C74A9FE27E1E}"/>
              </a:ext>
            </a:extLst>
          </p:cNvPr>
          <p:cNvPicPr>
            <a:picLocks noChangeAspect="1"/>
          </p:cNvPicPr>
          <p:nvPr/>
        </p:nvPicPr>
        <p:blipFill>
          <a:blip r:embed="rId3"/>
          <a:stretch>
            <a:fillRect/>
          </a:stretch>
        </p:blipFill>
        <p:spPr>
          <a:xfrm>
            <a:off x="829172" y="2272847"/>
            <a:ext cx="5154939" cy="3335051"/>
          </a:xfrm>
          <a:prstGeom prst="rect">
            <a:avLst/>
          </a:prstGeom>
        </p:spPr>
      </p:pic>
      <p:sp>
        <p:nvSpPr>
          <p:cNvPr id="6" name="矩形 5">
            <a:extLst>
              <a:ext uri="{FF2B5EF4-FFF2-40B4-BE49-F238E27FC236}">
                <a16:creationId xmlns:a16="http://schemas.microsoft.com/office/drawing/2014/main" id="{8B60ED8E-BF92-4F30-B011-CE4CF5127AD9}"/>
              </a:ext>
            </a:extLst>
          </p:cNvPr>
          <p:cNvSpPr/>
          <p:nvPr/>
        </p:nvSpPr>
        <p:spPr>
          <a:xfrm>
            <a:off x="628650" y="2940106"/>
            <a:ext cx="5625297" cy="3038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DC0D2DA-CED9-4854-B0A1-2AE3F400A365}"/>
              </a:ext>
            </a:extLst>
          </p:cNvPr>
          <p:cNvSpPr/>
          <p:nvPr/>
        </p:nvSpPr>
        <p:spPr>
          <a:xfrm>
            <a:off x="6629897" y="2940106"/>
            <a:ext cx="1885453" cy="400110"/>
          </a:xfrm>
          <a:prstGeom prst="rect">
            <a:avLst/>
          </a:prstGeom>
        </p:spPr>
        <p:txBody>
          <a:bodyPr wrap="none">
            <a:spAutoFit/>
          </a:bodyPr>
          <a:lstStyle/>
          <a:p>
            <a:r>
              <a:rPr lang="en-US" altLang="zh-CN" sz="2000" b="1" dirty="0">
                <a:solidFill>
                  <a:srgbClr val="FF0000"/>
                </a:solidFill>
              </a:rPr>
              <a:t>Model Collapse</a:t>
            </a:r>
            <a:endParaRPr lang="zh-CN" altLang="en-US" sz="2000" b="1" dirty="0">
              <a:solidFill>
                <a:srgbClr val="FF0000"/>
              </a:solidFill>
            </a:endParaRPr>
          </a:p>
        </p:txBody>
      </p:sp>
      <p:sp>
        <p:nvSpPr>
          <p:cNvPr id="9" name="矩形 8">
            <a:extLst>
              <a:ext uri="{FF2B5EF4-FFF2-40B4-BE49-F238E27FC236}">
                <a16:creationId xmlns:a16="http://schemas.microsoft.com/office/drawing/2014/main" id="{F76C393C-DE7A-4B47-93E1-9CD45661C66F}"/>
              </a:ext>
            </a:extLst>
          </p:cNvPr>
          <p:cNvSpPr/>
          <p:nvPr/>
        </p:nvSpPr>
        <p:spPr>
          <a:xfrm>
            <a:off x="1365812" y="5718884"/>
            <a:ext cx="6574421" cy="707886"/>
          </a:xfrm>
          <a:prstGeom prst="rect">
            <a:avLst/>
          </a:prstGeom>
          <a:solidFill>
            <a:schemeClr val="bg1">
              <a:lumMod val="95000"/>
            </a:schemeClr>
          </a:solidFill>
        </p:spPr>
        <p:txBody>
          <a:bodyPr wrap="square">
            <a:spAutoFit/>
          </a:bodyPr>
          <a:lstStyle/>
          <a:p>
            <a:r>
              <a:rPr lang="zh-CN" altLang="en-US" sz="2000" dirty="0"/>
              <a:t>we observe that multi-crop training and the cross-entropy loss in DINO are important components to obtain good features</a:t>
            </a:r>
          </a:p>
        </p:txBody>
      </p:sp>
    </p:spTree>
    <p:extLst>
      <p:ext uri="{BB962C8B-B14F-4D97-AF65-F5344CB8AC3E}">
        <p14:creationId xmlns:p14="http://schemas.microsoft.com/office/powerpoint/2010/main" val="256033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15040A-2B1D-499D-9E42-7E154016E102}"/>
              </a:ext>
            </a:extLst>
          </p:cNvPr>
          <p:cNvPicPr>
            <a:picLocks noChangeAspect="1"/>
          </p:cNvPicPr>
          <p:nvPr/>
        </p:nvPicPr>
        <p:blipFill>
          <a:blip r:embed="rId3"/>
          <a:stretch>
            <a:fillRect/>
          </a:stretch>
        </p:blipFill>
        <p:spPr>
          <a:xfrm>
            <a:off x="2485469" y="1945359"/>
            <a:ext cx="3543300" cy="2971800"/>
          </a:xfrm>
          <a:prstGeom prst="rect">
            <a:avLst/>
          </a:prstGeom>
        </p:spPr>
      </p:pic>
      <p:sp>
        <p:nvSpPr>
          <p:cNvPr id="2" name="标题 1"/>
          <p:cNvSpPr>
            <a:spLocks noGrp="1"/>
          </p:cNvSpPr>
          <p:nvPr>
            <p:ph type="title"/>
          </p:nvPr>
        </p:nvSpPr>
        <p:spPr/>
        <p:txBody>
          <a:bodyPr/>
          <a:lstStyle/>
          <a:p>
            <a:r>
              <a:rPr lang="en-US" altLang="zh-CN" dirty="0">
                <a:latin typeface="+mn-lt"/>
              </a:rPr>
              <a:t>5. Ablation Study</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34</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Importance of the patch size</a:t>
            </a:r>
            <a:endParaRPr lang="zh-CN" altLang="en-US" dirty="0"/>
          </a:p>
        </p:txBody>
      </p:sp>
      <p:sp>
        <p:nvSpPr>
          <p:cNvPr id="5" name="矩形 4">
            <a:extLst>
              <a:ext uri="{FF2B5EF4-FFF2-40B4-BE49-F238E27FC236}">
                <a16:creationId xmlns:a16="http://schemas.microsoft.com/office/drawing/2014/main" id="{DD62360D-A273-41F5-914A-960D86D40370}"/>
              </a:ext>
            </a:extLst>
          </p:cNvPr>
          <p:cNvSpPr/>
          <p:nvPr/>
        </p:nvSpPr>
        <p:spPr>
          <a:xfrm>
            <a:off x="1418958" y="4917159"/>
            <a:ext cx="6781511" cy="1015663"/>
          </a:xfrm>
          <a:prstGeom prst="rect">
            <a:avLst/>
          </a:prstGeom>
          <a:solidFill>
            <a:schemeClr val="bg1">
              <a:lumMod val="95000"/>
            </a:schemeClr>
          </a:solidFill>
        </p:spPr>
        <p:txBody>
          <a:bodyPr wrap="square">
            <a:spAutoFit/>
          </a:bodyPr>
          <a:lstStyle/>
          <a:p>
            <a:r>
              <a:rPr lang="zh-CN" altLang="en-US" sz="2000" dirty="0"/>
              <a:t>we compare the k-NN classification performance of ViT-S models trained with different patch sizes. All </a:t>
            </a:r>
            <a:r>
              <a:rPr lang="en-US" altLang="zh-CN" sz="2000" dirty="0"/>
              <a:t>the models are trained for 300 epochs</a:t>
            </a:r>
            <a:endParaRPr lang="zh-CN" altLang="en-US" sz="2000" dirty="0"/>
          </a:p>
        </p:txBody>
      </p:sp>
    </p:spTree>
    <p:extLst>
      <p:ext uri="{BB962C8B-B14F-4D97-AF65-F5344CB8AC3E}">
        <p14:creationId xmlns:p14="http://schemas.microsoft.com/office/powerpoint/2010/main" val="215660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6. Conclusion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35</a:t>
            </a:fld>
            <a:endParaRPr lang="zh-CN" altLang="en-US"/>
          </a:p>
        </p:txBody>
      </p:sp>
      <p:sp>
        <p:nvSpPr>
          <p:cNvPr id="6" name="矩形 5">
            <a:extLst>
              <a:ext uri="{FF2B5EF4-FFF2-40B4-BE49-F238E27FC236}">
                <a16:creationId xmlns:a16="http://schemas.microsoft.com/office/drawing/2014/main" id="{000133A5-2139-4080-AFF1-BC14A7553312}"/>
              </a:ext>
            </a:extLst>
          </p:cNvPr>
          <p:cNvSpPr/>
          <p:nvPr/>
        </p:nvSpPr>
        <p:spPr>
          <a:xfrm>
            <a:off x="1138074" y="1710467"/>
            <a:ext cx="7377276" cy="3416320"/>
          </a:xfrm>
          <a:prstGeom prst="rect">
            <a:avLst/>
          </a:prstGeom>
          <a:solidFill>
            <a:schemeClr val="bg1">
              <a:lumMod val="95000"/>
            </a:schemeClr>
          </a:solidFill>
        </p:spPr>
        <p:txBody>
          <a:bodyPr wrap="square">
            <a:spAutoFit/>
          </a:bodyPr>
          <a:lstStyle/>
          <a:p>
            <a:r>
              <a:rPr lang="zh-CN" altLang="en-US" sz="2400" dirty="0"/>
              <a:t>We have shown the potential of self-supervised pretraining a standard ViT model, achieving performance that are comparable with the best convnets specifically designed for this setting. We have also seen emerged two properties that can be leveraged in future applications: </a:t>
            </a:r>
            <a:r>
              <a:rPr lang="zh-CN" altLang="en-US" sz="2400" b="1" dirty="0"/>
              <a:t>the quality of the features </a:t>
            </a:r>
            <a:r>
              <a:rPr lang="zh-CN" altLang="en-US" sz="2400" dirty="0"/>
              <a:t>in k-NN classification has a potential for image retrieval. </a:t>
            </a:r>
            <a:r>
              <a:rPr lang="zh-CN" altLang="en-US" sz="2400" b="1" dirty="0"/>
              <a:t>The presence of information about the scene layout in the features </a:t>
            </a:r>
            <a:r>
              <a:rPr lang="zh-CN" altLang="en-US" sz="2400" dirty="0"/>
              <a:t>can also benefit weakly supervised image segmentation.</a:t>
            </a:r>
          </a:p>
        </p:txBody>
      </p:sp>
    </p:spTree>
    <p:extLst>
      <p:ext uri="{BB962C8B-B14F-4D97-AF65-F5344CB8AC3E}">
        <p14:creationId xmlns:p14="http://schemas.microsoft.com/office/powerpoint/2010/main" val="103682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A699C53-0D35-476E-B857-40C860CE2876}" type="slidenum">
              <a:rPr lang="zh-CN" altLang="en-US" smtClean="0"/>
              <a:t>36</a:t>
            </a:fld>
            <a:endParaRPr lang="zh-CN" altLang="en-US"/>
          </a:p>
        </p:txBody>
      </p:sp>
      <p:sp>
        <p:nvSpPr>
          <p:cNvPr id="5" name="文本框 4"/>
          <p:cNvSpPr txBox="1"/>
          <p:nvPr/>
        </p:nvSpPr>
        <p:spPr>
          <a:xfrm>
            <a:off x="4219473" y="2721114"/>
            <a:ext cx="1096775" cy="707886"/>
          </a:xfrm>
          <a:prstGeom prst="rect">
            <a:avLst/>
          </a:prstGeom>
          <a:noFill/>
        </p:spPr>
        <p:txBody>
          <a:bodyPr wrap="none" rtlCol="0">
            <a:spAutoFit/>
          </a:bodyPr>
          <a:lstStyle/>
          <a:p>
            <a:pPr algn="ctr"/>
            <a:r>
              <a:rPr lang="en-US" altLang="zh-CN" sz="4000" b="1" dirty="0"/>
              <a:t>End</a:t>
            </a:r>
            <a:endParaRPr lang="en-US" altLang="zh-CN" sz="2400" dirty="0">
              <a:latin typeface="+mj-lt"/>
            </a:endParaRPr>
          </a:p>
        </p:txBody>
      </p:sp>
    </p:spTree>
    <p:extLst>
      <p:ext uri="{BB962C8B-B14F-4D97-AF65-F5344CB8AC3E}">
        <p14:creationId xmlns:p14="http://schemas.microsoft.com/office/powerpoint/2010/main" val="180889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latin typeface="+mn-lt"/>
              </a:rPr>
              <a:t>Pretext Task:  Instance discrimination</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4</a:t>
            </a:fld>
            <a:endParaRPr lang="zh-CN" altLang="en-US"/>
          </a:p>
        </p:txBody>
      </p:sp>
      <p:pic>
        <p:nvPicPr>
          <p:cNvPr id="5" name="图片 4">
            <a:extLst>
              <a:ext uri="{FF2B5EF4-FFF2-40B4-BE49-F238E27FC236}">
                <a16:creationId xmlns:a16="http://schemas.microsoft.com/office/drawing/2014/main" id="{51EE0D4E-DFC8-414D-9858-86E70A00C5D1}"/>
              </a:ext>
            </a:extLst>
          </p:cNvPr>
          <p:cNvPicPr>
            <a:picLocks noChangeAspect="1"/>
          </p:cNvPicPr>
          <p:nvPr/>
        </p:nvPicPr>
        <p:blipFill>
          <a:blip r:embed="rId3"/>
          <a:stretch>
            <a:fillRect/>
          </a:stretch>
        </p:blipFill>
        <p:spPr>
          <a:xfrm>
            <a:off x="7773484" y="2794585"/>
            <a:ext cx="1080000" cy="1080000"/>
          </a:xfrm>
          <a:prstGeom prst="rect">
            <a:avLst/>
          </a:prstGeom>
          <a:scene3d>
            <a:camera prst="isometricLeftDown"/>
            <a:lightRig rig="threePt" dir="t"/>
          </a:scene3d>
        </p:spPr>
      </p:pic>
      <p:pic>
        <p:nvPicPr>
          <p:cNvPr id="6" name="图片 5">
            <a:extLst>
              <a:ext uri="{FF2B5EF4-FFF2-40B4-BE49-F238E27FC236}">
                <a16:creationId xmlns:a16="http://schemas.microsoft.com/office/drawing/2014/main" id="{55186117-4474-4B4C-8CCE-DE2119525857}"/>
              </a:ext>
            </a:extLst>
          </p:cNvPr>
          <p:cNvPicPr>
            <a:picLocks noChangeAspect="1"/>
          </p:cNvPicPr>
          <p:nvPr/>
        </p:nvPicPr>
        <p:blipFill>
          <a:blip r:embed="rId4"/>
          <a:stretch>
            <a:fillRect/>
          </a:stretch>
        </p:blipFill>
        <p:spPr>
          <a:xfrm>
            <a:off x="7116779" y="2691833"/>
            <a:ext cx="1080000" cy="1080000"/>
          </a:xfrm>
          <a:prstGeom prst="rect">
            <a:avLst/>
          </a:prstGeom>
          <a:scene3d>
            <a:camera prst="isometricLeftDown"/>
            <a:lightRig rig="threePt" dir="t"/>
          </a:scene3d>
        </p:spPr>
      </p:pic>
      <p:pic>
        <p:nvPicPr>
          <p:cNvPr id="7" name="图片 6">
            <a:extLst>
              <a:ext uri="{FF2B5EF4-FFF2-40B4-BE49-F238E27FC236}">
                <a16:creationId xmlns:a16="http://schemas.microsoft.com/office/drawing/2014/main" id="{EF4D7261-444E-404A-BC31-0DC0507AD0ED}"/>
              </a:ext>
            </a:extLst>
          </p:cNvPr>
          <p:cNvPicPr>
            <a:picLocks noChangeAspect="1"/>
          </p:cNvPicPr>
          <p:nvPr/>
        </p:nvPicPr>
        <p:blipFill>
          <a:blip r:embed="rId5"/>
          <a:stretch>
            <a:fillRect/>
          </a:stretch>
        </p:blipFill>
        <p:spPr>
          <a:xfrm>
            <a:off x="6437271" y="2589081"/>
            <a:ext cx="1080000" cy="1080000"/>
          </a:xfrm>
          <a:prstGeom prst="rect">
            <a:avLst/>
          </a:prstGeom>
          <a:scene3d>
            <a:camera prst="isometricLeftDown"/>
            <a:lightRig rig="threePt" dir="t"/>
          </a:scene3d>
        </p:spPr>
      </p:pic>
      <p:pic>
        <p:nvPicPr>
          <p:cNvPr id="8" name="图片 7">
            <a:extLst>
              <a:ext uri="{FF2B5EF4-FFF2-40B4-BE49-F238E27FC236}">
                <a16:creationId xmlns:a16="http://schemas.microsoft.com/office/drawing/2014/main" id="{C7F00672-68C3-448F-831E-B81E6EC4E548}"/>
              </a:ext>
            </a:extLst>
          </p:cNvPr>
          <p:cNvPicPr>
            <a:picLocks noChangeAspect="1"/>
          </p:cNvPicPr>
          <p:nvPr/>
        </p:nvPicPr>
        <p:blipFill>
          <a:blip r:embed="rId6"/>
          <a:stretch>
            <a:fillRect/>
          </a:stretch>
        </p:blipFill>
        <p:spPr>
          <a:xfrm>
            <a:off x="5775653" y="2486329"/>
            <a:ext cx="1080000" cy="1080000"/>
          </a:xfrm>
          <a:prstGeom prst="rect">
            <a:avLst/>
          </a:prstGeom>
          <a:scene3d>
            <a:camera prst="isometricLeftDown"/>
            <a:lightRig rig="threePt" dir="t"/>
          </a:scene3d>
        </p:spPr>
      </p:pic>
      <p:pic>
        <p:nvPicPr>
          <p:cNvPr id="9" name="图片 8">
            <a:extLst>
              <a:ext uri="{FF2B5EF4-FFF2-40B4-BE49-F238E27FC236}">
                <a16:creationId xmlns:a16="http://schemas.microsoft.com/office/drawing/2014/main" id="{F07921E2-4DB7-4BC1-9310-99AD7482C6CE}"/>
              </a:ext>
            </a:extLst>
          </p:cNvPr>
          <p:cNvPicPr preferRelativeResize="0">
            <a:picLocks noChangeAspect="1"/>
          </p:cNvPicPr>
          <p:nvPr/>
        </p:nvPicPr>
        <p:blipFill rotWithShape="1">
          <a:blip r:embed="rId7"/>
          <a:srcRect l="8153" t="1111" r="7817" b="3759"/>
          <a:stretch/>
        </p:blipFill>
        <p:spPr>
          <a:xfrm>
            <a:off x="197632" y="2432660"/>
            <a:ext cx="1080000" cy="1080000"/>
          </a:xfrm>
          <a:prstGeom prst="rect">
            <a:avLst/>
          </a:prstGeom>
        </p:spPr>
      </p:pic>
      <p:pic>
        <p:nvPicPr>
          <p:cNvPr id="12" name="图片 11">
            <a:extLst>
              <a:ext uri="{FF2B5EF4-FFF2-40B4-BE49-F238E27FC236}">
                <a16:creationId xmlns:a16="http://schemas.microsoft.com/office/drawing/2014/main" id="{32635F6E-E9EF-4DF9-B181-522ECD795BB9}"/>
              </a:ext>
            </a:extLst>
          </p:cNvPr>
          <p:cNvPicPr preferRelativeResize="0">
            <a:picLocks noChangeAspect="1"/>
          </p:cNvPicPr>
          <p:nvPr/>
        </p:nvPicPr>
        <p:blipFill rotWithShape="1">
          <a:blip r:embed="rId8">
            <a:extLst>
              <a:ext uri="{BEBA8EAE-BF5A-486C-A8C5-ECC9F3942E4B}">
                <a14:imgProps xmlns:a14="http://schemas.microsoft.com/office/drawing/2010/main">
                  <a14:imgLayer r:embed="rId9">
                    <a14:imgEffect>
                      <a14:saturation sat="105000"/>
                    </a14:imgEffect>
                    <a14:imgEffect>
                      <a14:brightnessContrast bright="2000"/>
                    </a14:imgEffect>
                  </a14:imgLayer>
                </a14:imgProps>
              </a:ext>
            </a:extLst>
          </a:blip>
          <a:srcRect l="8153" t="1111" r="7817" b="3759"/>
          <a:stretch/>
        </p:blipFill>
        <p:spPr>
          <a:xfrm rot="900000">
            <a:off x="1843251" y="2648796"/>
            <a:ext cx="1080000" cy="1080000"/>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E81206B-24D2-49B7-ACEF-FA860EA36193}"/>
                  </a:ext>
                </a:extLst>
              </p:cNvPr>
              <p:cNvSpPr txBox="1"/>
              <p:nvPr/>
            </p:nvSpPr>
            <p:spPr>
              <a:xfrm>
                <a:off x="276653" y="3850158"/>
                <a:ext cx="79019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xmlns="">
          <p:sp>
            <p:nvSpPr>
              <p:cNvPr id="13" name="文本框 12">
                <a:extLst>
                  <a:ext uri="{FF2B5EF4-FFF2-40B4-BE49-F238E27FC236}">
                    <a16:creationId xmlns:a16="http://schemas.microsoft.com/office/drawing/2014/main" id="{9E81206B-24D2-49B7-ACEF-FA860EA36193}"/>
                  </a:ext>
                </a:extLst>
              </p:cNvPr>
              <p:cNvSpPr txBox="1">
                <a:spLocks noRot="1" noChangeAspect="1" noMove="1" noResize="1" noEditPoints="1" noAdjustHandles="1" noChangeArrowheads="1" noChangeShapeType="1" noTextEdit="1"/>
              </p:cNvSpPr>
              <p:nvPr/>
            </p:nvSpPr>
            <p:spPr>
              <a:xfrm>
                <a:off x="276653" y="3850158"/>
                <a:ext cx="790195"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0402B81-6328-4682-8C00-A2BC2AC2C367}"/>
                  </a:ext>
                </a:extLst>
              </p:cNvPr>
              <p:cNvSpPr txBox="1"/>
              <p:nvPr/>
            </p:nvSpPr>
            <p:spPr>
              <a:xfrm>
                <a:off x="1497866" y="3839998"/>
                <a:ext cx="19074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𝑎𝑢𝑔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4" name="文本框 13">
                <a:extLst>
                  <a:ext uri="{FF2B5EF4-FFF2-40B4-BE49-F238E27FC236}">
                    <a16:creationId xmlns:a16="http://schemas.microsoft.com/office/drawing/2014/main" id="{A0402B81-6328-4682-8C00-A2BC2AC2C367}"/>
                  </a:ext>
                </a:extLst>
              </p:cNvPr>
              <p:cNvSpPr txBox="1">
                <a:spLocks noRot="1" noChangeAspect="1" noMove="1" noResize="1" noEditPoints="1" noAdjustHandles="1" noChangeArrowheads="1" noChangeShapeType="1" noTextEdit="1"/>
              </p:cNvSpPr>
              <p:nvPr/>
            </p:nvSpPr>
            <p:spPr>
              <a:xfrm>
                <a:off x="1497866" y="3839998"/>
                <a:ext cx="1907436" cy="461665"/>
              </a:xfrm>
              <a:prstGeom prst="rect">
                <a:avLst/>
              </a:prstGeom>
              <a:blipFill>
                <a:blip r:embed="rId11"/>
                <a:stretch>
                  <a:fillRect r="-2236"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DE8377D-2F35-4E65-8345-0663772EE642}"/>
                  </a:ext>
                </a:extLst>
              </p:cNvPr>
              <p:cNvSpPr txBox="1"/>
              <p:nvPr/>
            </p:nvSpPr>
            <p:spPr>
              <a:xfrm>
                <a:off x="5400929" y="3838796"/>
                <a:ext cx="36781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3</m:t>
                          </m:r>
                        </m:sub>
                        <m:sup>
                          <m:r>
                            <a:rPr lang="en-US" altLang="zh-CN" sz="2400" i="1">
                              <a:latin typeface="Cambria Math" panose="02040503050406030204" pitchFamily="18" charset="0"/>
                            </a:rPr>
                            <m:t>−</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4</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文本框 14">
                <a:extLst>
                  <a:ext uri="{FF2B5EF4-FFF2-40B4-BE49-F238E27FC236}">
                    <a16:creationId xmlns:a16="http://schemas.microsoft.com/office/drawing/2014/main" id="{6DE8377D-2F35-4E65-8345-0663772EE642}"/>
                  </a:ext>
                </a:extLst>
              </p:cNvPr>
              <p:cNvSpPr txBox="1">
                <a:spLocks noRot="1" noChangeAspect="1" noMove="1" noResize="1" noEditPoints="1" noAdjustHandles="1" noChangeArrowheads="1" noChangeShapeType="1" noTextEdit="1"/>
              </p:cNvSpPr>
              <p:nvPr/>
            </p:nvSpPr>
            <p:spPr>
              <a:xfrm>
                <a:off x="5400929" y="3838796"/>
                <a:ext cx="3678160" cy="461665"/>
              </a:xfrm>
              <a:prstGeom prst="rect">
                <a:avLst/>
              </a:prstGeom>
              <a:blipFill>
                <a:blip r:embed="rId12"/>
                <a:stretch>
                  <a:fillRect b="-2000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7AC743C-2EB8-43A1-983A-14C59763C00B}"/>
              </a:ext>
            </a:extLst>
          </p:cNvPr>
          <p:cNvPicPr preferRelativeResize="0">
            <a:picLocks noChangeAspect="1"/>
          </p:cNvPicPr>
          <p:nvPr/>
        </p:nvPicPr>
        <p:blipFill rotWithShape="1">
          <a:blip r:embed="rId8">
            <a:extLst>
              <a:ext uri="{BEBA8EAE-BF5A-486C-A8C5-ECC9F3942E4B}">
                <a14:imgProps xmlns:a14="http://schemas.microsoft.com/office/drawing/2010/main">
                  <a14:imgLayer r:embed="rId9">
                    <a14:imgEffect>
                      <a14:saturation sat="105000"/>
                    </a14:imgEffect>
                    <a14:imgEffect>
                      <a14:brightnessContrast bright="2000"/>
                    </a14:imgEffect>
                  </a14:imgLayer>
                </a14:imgProps>
              </a:ext>
            </a:extLst>
          </a:blip>
          <a:srcRect l="8153" t="1111" r="7817" b="3759"/>
          <a:stretch/>
        </p:blipFill>
        <p:spPr>
          <a:xfrm rot="20700000" flipH="1">
            <a:off x="3561235" y="2620299"/>
            <a:ext cx="1080000" cy="1080000"/>
          </a:xfrm>
          <a:prstGeom prst="rect">
            <a:avLst/>
          </a:prstGeom>
          <a:scene3d>
            <a:camera prst="orthographicFront">
              <a:rot lat="0" lon="0" rev="0"/>
            </a:camera>
            <a:lightRig rig="threePt" dir="t"/>
          </a:scene3d>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C9A229-B297-4738-96AE-B51E31678668}"/>
                  </a:ext>
                </a:extLst>
              </p:cNvPr>
              <p:cNvSpPr txBox="1"/>
              <p:nvPr/>
            </p:nvSpPr>
            <p:spPr>
              <a:xfrm>
                <a:off x="3389783" y="3838796"/>
                <a:ext cx="190743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𝑎𝑢𝑔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7" name="文本框 16">
                <a:extLst>
                  <a:ext uri="{FF2B5EF4-FFF2-40B4-BE49-F238E27FC236}">
                    <a16:creationId xmlns:a16="http://schemas.microsoft.com/office/drawing/2014/main" id="{1DC9A229-B297-4738-96AE-B51E31678668}"/>
                  </a:ext>
                </a:extLst>
              </p:cNvPr>
              <p:cNvSpPr txBox="1">
                <a:spLocks noRot="1" noChangeAspect="1" noMove="1" noResize="1" noEditPoints="1" noAdjustHandles="1" noChangeArrowheads="1" noChangeShapeType="1" noTextEdit="1"/>
              </p:cNvSpPr>
              <p:nvPr/>
            </p:nvSpPr>
            <p:spPr>
              <a:xfrm>
                <a:off x="3389783" y="3838796"/>
                <a:ext cx="1907436" cy="461665"/>
              </a:xfrm>
              <a:prstGeom prst="rect">
                <a:avLst/>
              </a:prstGeom>
              <a:blipFill>
                <a:blip r:embed="rId13"/>
                <a:stretch>
                  <a:fillRect r="-2556" b="-20000"/>
                </a:stretch>
              </a:blipFill>
            </p:spPr>
            <p:txBody>
              <a:bodyPr/>
              <a:lstStyle/>
              <a:p>
                <a:r>
                  <a:rPr lang="zh-CN" altLang="en-US">
                    <a:noFill/>
                  </a:rPr>
                  <a:t> </a:t>
                </a:r>
              </a:p>
            </p:txBody>
          </p:sp>
        </mc:Fallback>
      </mc:AlternateContent>
      <p:cxnSp>
        <p:nvCxnSpPr>
          <p:cNvPr id="11" name="连接符: 肘形 10">
            <a:extLst>
              <a:ext uri="{FF2B5EF4-FFF2-40B4-BE49-F238E27FC236}">
                <a16:creationId xmlns:a16="http://schemas.microsoft.com/office/drawing/2014/main" id="{07326202-E4A9-4B9E-A44E-139398E58223}"/>
              </a:ext>
            </a:extLst>
          </p:cNvPr>
          <p:cNvCxnSpPr>
            <a:stCxn id="9" idx="0"/>
            <a:endCxn id="12" idx="0"/>
          </p:cNvCxnSpPr>
          <p:nvPr/>
        </p:nvCxnSpPr>
        <p:spPr>
          <a:xfrm rot="16200000" flipH="1">
            <a:off x="1513054" y="1657238"/>
            <a:ext cx="234536" cy="1785381"/>
          </a:xfrm>
          <a:prstGeom prst="bentConnector3">
            <a:avLst>
              <a:gd name="adj1" fmla="val -974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5BD2A179-56A3-4FDA-97E2-8A5C5EFB6D44}"/>
              </a:ext>
            </a:extLst>
          </p:cNvPr>
          <p:cNvCxnSpPr>
            <a:stCxn id="9" idx="0"/>
            <a:endCxn id="16" idx="0"/>
          </p:cNvCxnSpPr>
          <p:nvPr/>
        </p:nvCxnSpPr>
        <p:spPr>
          <a:xfrm rot="16200000" flipH="1">
            <a:off x="2246532" y="923759"/>
            <a:ext cx="206039" cy="3223841"/>
          </a:xfrm>
          <a:prstGeom prst="bentConnector3">
            <a:avLst>
              <a:gd name="adj1" fmla="val -11095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A4D4505-CEFD-4A7F-9D1E-0059419791F8}"/>
                  </a:ext>
                </a:extLst>
              </p:cNvPr>
              <p:cNvSpPr txBox="1"/>
              <p:nvPr/>
            </p:nvSpPr>
            <p:spPr>
              <a:xfrm>
                <a:off x="276653" y="5430221"/>
                <a:ext cx="8830231" cy="882934"/>
              </a:xfrm>
              <a:prstGeom prst="rect">
                <a:avLst/>
              </a:prstGeom>
              <a:noFill/>
            </p:spPr>
            <p:txBody>
              <a:bodyPr wrap="square" rtlCol="0">
                <a:spAutoFit/>
              </a:bodyPr>
              <a:lstStyle/>
              <a:p>
                <a:r>
                  <a:rPr lang="en-US" altLang="zh-CN" sz="2400" b="1" dirty="0"/>
                  <a:t>Loss function for training model f: </a:t>
                </a:r>
                <a:r>
                  <a:rPr lang="en-US" altLang="zh-CN" sz="2400" dirty="0"/>
                  <a:t>minimize similarity of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𝑓</m:t>
                        </m:r>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oMath>
                </a14:m>
                <a:r>
                  <a:rPr lang="en-US" altLang="zh-CN" sz="2400" dirty="0"/>
                  <a:t>), maximize similarity of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 </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𝑗</m:t>
                        </m:r>
                      </m:sub>
                      <m:sup>
                        <m:r>
                          <a:rPr lang="en-US" altLang="zh-CN" sz="2400" b="0" i="1" smtClean="0">
                            <a:latin typeface="Cambria Math" panose="02040503050406030204" pitchFamily="18" charset="0"/>
                          </a:rPr>
                          <m:t>+</m:t>
                        </m:r>
                      </m:sup>
                    </m:sSubSup>
                    <m:r>
                      <a:rPr lang="en-US" altLang="zh-CN" sz="2400" i="1">
                        <a:latin typeface="Cambria Math" panose="02040503050406030204" pitchFamily="18" charset="0"/>
                      </a:rPr>
                      <m:t>)</m:t>
                    </m:r>
                  </m:oMath>
                </a14:m>
                <a:r>
                  <a:rPr lang="en-US" altLang="zh-CN" sz="2400" dirty="0"/>
                  <a:t>)</a:t>
                </a:r>
                <a:endParaRPr lang="zh-CN" altLang="en-US" sz="2400" dirty="0"/>
              </a:p>
            </p:txBody>
          </p:sp>
        </mc:Choice>
        <mc:Fallback xmlns="">
          <p:sp>
            <p:nvSpPr>
              <p:cNvPr id="21" name="文本框 20">
                <a:extLst>
                  <a:ext uri="{FF2B5EF4-FFF2-40B4-BE49-F238E27FC236}">
                    <a16:creationId xmlns:a16="http://schemas.microsoft.com/office/drawing/2014/main" id="{7A4D4505-CEFD-4A7F-9D1E-0059419791F8}"/>
                  </a:ext>
                </a:extLst>
              </p:cNvPr>
              <p:cNvSpPr txBox="1">
                <a:spLocks noRot="1" noChangeAspect="1" noMove="1" noResize="1" noEditPoints="1" noAdjustHandles="1" noChangeArrowheads="1" noChangeShapeType="1" noTextEdit="1"/>
              </p:cNvSpPr>
              <p:nvPr/>
            </p:nvSpPr>
            <p:spPr>
              <a:xfrm>
                <a:off x="276653" y="5430221"/>
                <a:ext cx="8830231" cy="882934"/>
              </a:xfrm>
              <a:prstGeom prst="rect">
                <a:avLst/>
              </a:prstGeom>
              <a:blipFill>
                <a:blip r:embed="rId14"/>
                <a:stretch>
                  <a:fillRect l="-1035" t="-5517" b="-9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157E86C-EA55-481A-9D45-417B33A89BA3}"/>
                  </a:ext>
                </a:extLst>
              </p:cNvPr>
              <p:cNvSpPr txBox="1"/>
              <p:nvPr/>
            </p:nvSpPr>
            <p:spPr>
              <a:xfrm>
                <a:off x="276653" y="4436183"/>
                <a:ext cx="6747060" cy="461666"/>
              </a:xfrm>
              <a:prstGeom prst="rect">
                <a:avLst/>
              </a:prstGeom>
              <a:noFill/>
            </p:spPr>
            <p:txBody>
              <a:bodyPr wrap="square" rtlCol="0">
                <a:spAutoFit/>
              </a:bodyPr>
              <a:lstStyle/>
              <a:p>
                <a:r>
                  <a:rPr lang="en-US" altLang="zh-CN" sz="2400" b="1" dirty="0"/>
                  <a:t>Positive Samples: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𝑋</m:t>
                        </m:r>
                      </m:e>
                      <m:sup>
                        <m:r>
                          <a:rPr lang="en-US" altLang="zh-CN" sz="2400" b="0" i="0" smtClean="0">
                            <a:latin typeface="Cambria Math" panose="02040503050406030204" pitchFamily="18" charset="0"/>
                          </a:rPr>
                          <m:t>+</m:t>
                        </m:r>
                      </m:sup>
                    </m:sSup>
                    <m:r>
                      <a:rPr lang="en-US" altLang="zh-CN" sz="2400" b="0" i="0" smtClean="0">
                        <a:latin typeface="Cambria Math" panose="02040503050406030204" pitchFamily="18" charset="0"/>
                      </a:rPr>
                      <m:t>=</m:t>
                    </m:r>
                    <m:r>
                      <m:rPr>
                        <m:lit/>
                      </m:rPr>
                      <a:rPr lang="en-US" altLang="zh-CN" sz="2400" b="0" i="0"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r>
                      <m:rPr>
                        <m:lit/>
                      </m:rPr>
                      <a:rPr lang="en-US" altLang="zh-CN" sz="2400" b="0" i="1" smtClean="0">
                        <a:latin typeface="Cambria Math" panose="02040503050406030204" pitchFamily="18" charset="0"/>
                      </a:rPr>
                      <m:t>}</m:t>
                    </m:r>
                  </m:oMath>
                </a14:m>
                <a:endParaRPr lang="zh-CN" altLang="en-US" sz="2400" dirty="0"/>
              </a:p>
            </p:txBody>
          </p:sp>
        </mc:Choice>
        <mc:Fallback xmlns="">
          <p:sp>
            <p:nvSpPr>
              <p:cNvPr id="22" name="文本框 21">
                <a:extLst>
                  <a:ext uri="{FF2B5EF4-FFF2-40B4-BE49-F238E27FC236}">
                    <a16:creationId xmlns:a16="http://schemas.microsoft.com/office/drawing/2014/main" id="{A157E86C-EA55-481A-9D45-417B33A89BA3}"/>
                  </a:ext>
                </a:extLst>
              </p:cNvPr>
              <p:cNvSpPr txBox="1">
                <a:spLocks noRot="1" noChangeAspect="1" noMove="1" noResize="1" noEditPoints="1" noAdjustHandles="1" noChangeArrowheads="1" noChangeShapeType="1" noTextEdit="1"/>
              </p:cNvSpPr>
              <p:nvPr/>
            </p:nvSpPr>
            <p:spPr>
              <a:xfrm>
                <a:off x="276653" y="4436183"/>
                <a:ext cx="6747060" cy="461666"/>
              </a:xfrm>
              <a:prstGeom prst="rect">
                <a:avLst/>
              </a:prstGeom>
              <a:blipFill>
                <a:blip r:embed="rId15"/>
                <a:stretch>
                  <a:fillRect l="-1355"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DE5AED1-3307-491D-90BD-B90B4F73F7B7}"/>
                  </a:ext>
                </a:extLst>
              </p:cNvPr>
              <p:cNvSpPr txBox="1"/>
              <p:nvPr/>
            </p:nvSpPr>
            <p:spPr>
              <a:xfrm>
                <a:off x="276653" y="4940140"/>
                <a:ext cx="7006161" cy="461665"/>
              </a:xfrm>
              <a:prstGeom prst="rect">
                <a:avLst/>
              </a:prstGeom>
              <a:noFill/>
            </p:spPr>
            <p:txBody>
              <a:bodyPr wrap="square" rtlCol="0">
                <a:spAutoFit/>
              </a:bodyPr>
              <a:lstStyle/>
              <a:p>
                <a:r>
                  <a:rPr lang="en-US" altLang="zh-CN" sz="2400" b="1" dirty="0"/>
                  <a:t>Negative Samples: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𝑋</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 </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3</m:t>
                        </m:r>
                      </m:sub>
                      <m:sup>
                        <m:r>
                          <a:rPr lang="en-US" altLang="zh-CN" sz="2400" i="1">
                            <a:latin typeface="Cambria Math" panose="02040503050406030204" pitchFamily="18" charset="0"/>
                          </a:rPr>
                          <m:t>−</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4</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oMath>
                </a14:m>
                <a:endParaRPr lang="zh-CN" altLang="en-US" sz="2400" dirty="0"/>
              </a:p>
            </p:txBody>
          </p:sp>
        </mc:Choice>
        <mc:Fallback xmlns="">
          <p:sp>
            <p:nvSpPr>
              <p:cNvPr id="23" name="文本框 22">
                <a:extLst>
                  <a:ext uri="{FF2B5EF4-FFF2-40B4-BE49-F238E27FC236}">
                    <a16:creationId xmlns:a16="http://schemas.microsoft.com/office/drawing/2014/main" id="{0DE5AED1-3307-491D-90BD-B90B4F73F7B7}"/>
                  </a:ext>
                </a:extLst>
              </p:cNvPr>
              <p:cNvSpPr txBox="1">
                <a:spLocks noRot="1" noChangeAspect="1" noMove="1" noResize="1" noEditPoints="1" noAdjustHandles="1" noChangeArrowheads="1" noChangeShapeType="1" noTextEdit="1"/>
              </p:cNvSpPr>
              <p:nvPr/>
            </p:nvSpPr>
            <p:spPr>
              <a:xfrm>
                <a:off x="276653" y="4940140"/>
                <a:ext cx="7006161" cy="461665"/>
              </a:xfrm>
              <a:prstGeom prst="rect">
                <a:avLst/>
              </a:prstGeom>
              <a:blipFill>
                <a:blip r:embed="rId16"/>
                <a:stretch>
                  <a:fillRect l="-1304"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663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4FC6AA5-D837-4EF6-A4AE-1887D810848E}"/>
              </a:ext>
            </a:extLst>
          </p:cNvPr>
          <p:cNvPicPr>
            <a:picLocks noChangeAspect="1"/>
          </p:cNvPicPr>
          <p:nvPr/>
        </p:nvPicPr>
        <p:blipFill rotWithShape="1">
          <a:blip r:embed="rId3"/>
          <a:srcRect l="1" r="496" b="1468"/>
          <a:stretch/>
        </p:blipFill>
        <p:spPr>
          <a:xfrm>
            <a:off x="1348820" y="2777500"/>
            <a:ext cx="2908299" cy="2507111"/>
          </a:xfrm>
          <a:prstGeom prst="rect">
            <a:avLst/>
          </a:prstGeom>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latin typeface="+mn-lt"/>
              </a:rPr>
              <a:t>Methodology</a:t>
            </a:r>
          </a:p>
          <a:p>
            <a:pPr lvl="1"/>
            <a:r>
              <a:rPr lang="en-US" altLang="zh-CN" b="1" dirty="0">
                <a:latin typeface="+mn-lt"/>
              </a:rPr>
              <a:t>Cluster the similar images together</a:t>
            </a:r>
          </a:p>
          <a:p>
            <a:pPr lvl="1"/>
            <a:r>
              <a:rPr lang="en-US" altLang="zh-CN" b="1" dirty="0">
                <a:latin typeface="+mn-lt"/>
              </a:rPr>
              <a:t>Isolate the dissimilar ones</a:t>
            </a:r>
          </a:p>
        </p:txBody>
      </p:sp>
      <p:sp>
        <p:nvSpPr>
          <p:cNvPr id="4" name="灯片编号占位符 3"/>
          <p:cNvSpPr>
            <a:spLocks noGrp="1"/>
          </p:cNvSpPr>
          <p:nvPr>
            <p:ph type="sldNum" sz="quarter" idx="12"/>
          </p:nvPr>
        </p:nvSpPr>
        <p:spPr/>
        <p:txBody>
          <a:bodyPr/>
          <a:lstStyle/>
          <a:p>
            <a:fld id="{0A699C53-0D35-476E-B857-40C860CE2876}" type="slidenum">
              <a:rPr lang="zh-CN" altLang="en-US" smtClean="0"/>
              <a:t>5</a:t>
            </a:fld>
            <a:endParaRPr lang="zh-CN" altLang="en-US"/>
          </a:p>
        </p:txBody>
      </p:sp>
      <p:sp>
        <p:nvSpPr>
          <p:cNvPr id="5" name="文本框 4">
            <a:extLst>
              <a:ext uri="{FF2B5EF4-FFF2-40B4-BE49-F238E27FC236}">
                <a16:creationId xmlns:a16="http://schemas.microsoft.com/office/drawing/2014/main" id="{75308BF1-9EE1-4B28-AA82-CEB3D5F3A172}"/>
              </a:ext>
            </a:extLst>
          </p:cNvPr>
          <p:cNvSpPr txBox="1"/>
          <p:nvPr/>
        </p:nvSpPr>
        <p:spPr>
          <a:xfrm>
            <a:off x="487679" y="6396335"/>
            <a:ext cx="7712790" cy="461665"/>
          </a:xfrm>
          <a:prstGeom prst="rect">
            <a:avLst/>
          </a:prstGeom>
          <a:solidFill>
            <a:schemeClr val="bg1">
              <a:lumMod val="95000"/>
            </a:schemeClr>
          </a:solidFill>
        </p:spPr>
        <p:txBody>
          <a:bodyPr wrap="square" rtlCol="0">
            <a:spAutoFit/>
          </a:bodyPr>
          <a:lstStyle/>
          <a:p>
            <a:r>
              <a:rPr lang="en-US" altLang="zh-CN" sz="1200" dirty="0" err="1"/>
              <a:t>Tongzhou</a:t>
            </a:r>
            <a:r>
              <a:rPr lang="en-US" altLang="zh-CN" sz="1200" dirty="0"/>
              <a:t> Wang, Phillip Isola. Understanding Contrastive Representation Learning through Alignment and Uniformity on the Hypersphere. </a:t>
            </a:r>
            <a:r>
              <a:rPr lang="en-US" altLang="zh-CN" sz="1200" dirty="0" err="1"/>
              <a:t>arXiv:2005.10242</a:t>
            </a:r>
            <a:endParaRPr lang="zh-CN" altLang="en-US" sz="1200" dirty="0"/>
          </a:p>
        </p:txBody>
      </p:sp>
      <p:pic>
        <p:nvPicPr>
          <p:cNvPr id="8" name="图片 7">
            <a:extLst>
              <a:ext uri="{FF2B5EF4-FFF2-40B4-BE49-F238E27FC236}">
                <a16:creationId xmlns:a16="http://schemas.microsoft.com/office/drawing/2014/main" id="{DDBA3B35-9311-4A3D-89FF-10101EEF5A06}"/>
              </a:ext>
            </a:extLst>
          </p:cNvPr>
          <p:cNvPicPr>
            <a:picLocks noChangeAspect="1"/>
          </p:cNvPicPr>
          <p:nvPr/>
        </p:nvPicPr>
        <p:blipFill>
          <a:blip r:embed="rId4"/>
          <a:stretch>
            <a:fillRect/>
          </a:stretch>
        </p:blipFill>
        <p:spPr>
          <a:xfrm>
            <a:off x="5037832" y="2673400"/>
            <a:ext cx="2979438" cy="2605548"/>
          </a:xfrm>
          <a:prstGeom prst="rect">
            <a:avLst/>
          </a:prstGeom>
        </p:spPr>
      </p:pic>
      <p:sp>
        <p:nvSpPr>
          <p:cNvPr id="9" name="文本框 8">
            <a:extLst>
              <a:ext uri="{FF2B5EF4-FFF2-40B4-BE49-F238E27FC236}">
                <a16:creationId xmlns:a16="http://schemas.microsoft.com/office/drawing/2014/main" id="{3A32D061-937E-40F0-8CBD-20061E31357B}"/>
              </a:ext>
            </a:extLst>
          </p:cNvPr>
          <p:cNvSpPr txBox="1"/>
          <p:nvPr/>
        </p:nvSpPr>
        <p:spPr>
          <a:xfrm>
            <a:off x="471210" y="5439741"/>
            <a:ext cx="4550153" cy="646331"/>
          </a:xfrm>
          <a:prstGeom prst="rect">
            <a:avLst/>
          </a:prstGeom>
          <a:noFill/>
        </p:spPr>
        <p:txBody>
          <a:bodyPr wrap="square" rtlCol="0">
            <a:spAutoFit/>
          </a:bodyPr>
          <a:lstStyle/>
          <a:p>
            <a:r>
              <a:rPr lang="en-US" altLang="zh-CN" b="1" dirty="0"/>
              <a:t>Alignment</a:t>
            </a:r>
            <a:r>
              <a:rPr lang="en-US" altLang="zh-CN" dirty="0"/>
              <a:t>: Similar samples have similar features</a:t>
            </a:r>
            <a:endParaRPr lang="zh-CN" altLang="en-US" dirty="0"/>
          </a:p>
        </p:txBody>
      </p:sp>
      <p:sp>
        <p:nvSpPr>
          <p:cNvPr id="10" name="文本框 9">
            <a:extLst>
              <a:ext uri="{FF2B5EF4-FFF2-40B4-BE49-F238E27FC236}">
                <a16:creationId xmlns:a16="http://schemas.microsoft.com/office/drawing/2014/main" id="{BDE76A07-0F4D-4135-94A2-4318AC4EF303}"/>
              </a:ext>
            </a:extLst>
          </p:cNvPr>
          <p:cNvSpPr txBox="1"/>
          <p:nvPr/>
        </p:nvSpPr>
        <p:spPr>
          <a:xfrm>
            <a:off x="4863922" y="5439741"/>
            <a:ext cx="4280078" cy="369332"/>
          </a:xfrm>
          <a:prstGeom prst="rect">
            <a:avLst/>
          </a:prstGeom>
          <a:noFill/>
        </p:spPr>
        <p:txBody>
          <a:bodyPr wrap="square" rtlCol="0">
            <a:spAutoFit/>
          </a:bodyPr>
          <a:lstStyle/>
          <a:p>
            <a:r>
              <a:rPr lang="en-US" altLang="zh-CN" b="1" dirty="0"/>
              <a:t>Uniformity</a:t>
            </a:r>
            <a:r>
              <a:rPr lang="en-US" altLang="zh-CN" dirty="0"/>
              <a:t>: Preserve maximal information</a:t>
            </a:r>
            <a:endParaRPr lang="zh-CN" altLang="en-US" dirty="0"/>
          </a:p>
        </p:txBody>
      </p:sp>
    </p:spTree>
    <p:extLst>
      <p:ext uri="{BB962C8B-B14F-4D97-AF65-F5344CB8AC3E}">
        <p14:creationId xmlns:p14="http://schemas.microsoft.com/office/powerpoint/2010/main" val="25021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B008BD-0DAB-4FDE-BBB8-F7916003E230}"/>
              </a:ext>
            </a:extLst>
          </p:cNvPr>
          <p:cNvPicPr>
            <a:picLocks noChangeAspect="1"/>
          </p:cNvPicPr>
          <p:nvPr/>
        </p:nvPicPr>
        <p:blipFill>
          <a:blip r:embed="rId3"/>
          <a:stretch>
            <a:fillRect/>
          </a:stretch>
        </p:blipFill>
        <p:spPr>
          <a:xfrm>
            <a:off x="1124716" y="2176770"/>
            <a:ext cx="4219257" cy="3114704"/>
          </a:xfrm>
          <a:prstGeom prst="rect">
            <a:avLst/>
          </a:prstGeom>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err="1">
                <a:latin typeface="+mn-lt"/>
              </a:rPr>
              <a:t>SimCLR</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6</a:t>
            </a:fld>
            <a:endParaRPr lang="zh-CN" altLang="en-US"/>
          </a:p>
        </p:txBody>
      </p:sp>
      <p:pic>
        <p:nvPicPr>
          <p:cNvPr id="8" name="图片 7">
            <a:extLst>
              <a:ext uri="{FF2B5EF4-FFF2-40B4-BE49-F238E27FC236}">
                <a16:creationId xmlns:a16="http://schemas.microsoft.com/office/drawing/2014/main" id="{62E1BE62-9BCA-4E1B-A9BF-E186EACDD5D0}"/>
              </a:ext>
            </a:extLst>
          </p:cNvPr>
          <p:cNvPicPr preferRelativeResize="0">
            <a:picLocks noChangeAspect="1"/>
          </p:cNvPicPr>
          <p:nvPr/>
        </p:nvPicPr>
        <p:blipFill rotWithShape="1">
          <a:blip r:embed="rId4"/>
          <a:srcRect l="8153" t="1111" r="7817" b="3759"/>
          <a:stretch/>
        </p:blipFill>
        <p:spPr>
          <a:xfrm>
            <a:off x="2874344" y="3777006"/>
            <a:ext cx="720000" cy="720000"/>
          </a:xfrm>
          <a:prstGeom prst="rect">
            <a:avLst/>
          </a:prstGeom>
        </p:spPr>
      </p:pic>
      <p:pic>
        <p:nvPicPr>
          <p:cNvPr id="10" name="图片 9">
            <a:extLst>
              <a:ext uri="{FF2B5EF4-FFF2-40B4-BE49-F238E27FC236}">
                <a16:creationId xmlns:a16="http://schemas.microsoft.com/office/drawing/2014/main" id="{33085033-E885-4A24-A7EA-8905004EEBD6}"/>
              </a:ext>
            </a:extLst>
          </p:cNvPr>
          <p:cNvPicPr preferRelativeResize="0">
            <a:picLocks noChangeAspect="1"/>
          </p:cNvPicPr>
          <p:nvPr/>
        </p:nvPicPr>
        <p:blipFill rotWithShape="1">
          <a:blip r:embed="rId5">
            <a:extLst>
              <a:ext uri="{BEBA8EAE-BF5A-486C-A8C5-ECC9F3942E4B}">
                <a14:imgProps xmlns:a14="http://schemas.microsoft.com/office/drawing/2010/main">
                  <a14:imgLayer r:embed="rId6">
                    <a14:imgEffect>
                      <a14:saturation sat="105000"/>
                    </a14:imgEffect>
                    <a14:imgEffect>
                      <a14:brightnessContrast bright="2000"/>
                    </a14:imgEffect>
                  </a14:imgLayer>
                </a14:imgProps>
              </a:ext>
            </a:extLst>
          </a:blip>
          <a:srcRect l="8153" t="1111" r="7817" b="3759"/>
          <a:stretch/>
        </p:blipFill>
        <p:spPr>
          <a:xfrm rot="900000">
            <a:off x="1870759" y="3509908"/>
            <a:ext cx="720000" cy="720000"/>
          </a:xfrm>
          <a:prstGeom prst="rect">
            <a:avLst/>
          </a:prstGeom>
        </p:spPr>
      </p:pic>
      <p:pic>
        <p:nvPicPr>
          <p:cNvPr id="11" name="图片 10">
            <a:extLst>
              <a:ext uri="{FF2B5EF4-FFF2-40B4-BE49-F238E27FC236}">
                <a16:creationId xmlns:a16="http://schemas.microsoft.com/office/drawing/2014/main" id="{9D7356CA-4C6C-4853-B8CF-61AD1FC62B79}"/>
              </a:ext>
            </a:extLst>
          </p:cNvPr>
          <p:cNvPicPr preferRelativeResize="0">
            <a:picLocks noChangeAspect="1"/>
          </p:cNvPicPr>
          <p:nvPr/>
        </p:nvPicPr>
        <p:blipFill rotWithShape="1">
          <a:blip r:embed="rId5">
            <a:extLst>
              <a:ext uri="{BEBA8EAE-BF5A-486C-A8C5-ECC9F3942E4B}">
                <a14:imgProps xmlns:a14="http://schemas.microsoft.com/office/drawing/2010/main">
                  <a14:imgLayer r:embed="rId6">
                    <a14:imgEffect>
                      <a14:saturation sat="105000"/>
                    </a14:imgEffect>
                    <a14:imgEffect>
                      <a14:brightnessContrast bright="2000"/>
                    </a14:imgEffect>
                  </a14:imgLayer>
                </a14:imgProps>
              </a:ext>
            </a:extLst>
          </a:blip>
          <a:srcRect l="8153" t="1111" r="7817" b="3759"/>
          <a:stretch/>
        </p:blipFill>
        <p:spPr>
          <a:xfrm rot="20700000" flipH="1">
            <a:off x="3897456" y="3557764"/>
            <a:ext cx="720000" cy="720000"/>
          </a:xfrm>
          <a:prstGeom prst="rect">
            <a:avLst/>
          </a:prstGeom>
          <a:scene3d>
            <a:camera prst="orthographicFront">
              <a:rot lat="0" lon="0" rev="0"/>
            </a:camera>
            <a:lightRig rig="threePt" dir="t"/>
          </a:scene3d>
        </p:spPr>
      </p:pic>
      <p:pic>
        <p:nvPicPr>
          <p:cNvPr id="6" name="图片 5">
            <a:extLst>
              <a:ext uri="{FF2B5EF4-FFF2-40B4-BE49-F238E27FC236}">
                <a16:creationId xmlns:a16="http://schemas.microsoft.com/office/drawing/2014/main" id="{E27D908A-C806-4CBB-BBA8-CAEC137F5675}"/>
              </a:ext>
            </a:extLst>
          </p:cNvPr>
          <p:cNvPicPr>
            <a:picLocks noChangeAspect="1"/>
          </p:cNvPicPr>
          <p:nvPr/>
        </p:nvPicPr>
        <p:blipFill>
          <a:blip r:embed="rId7"/>
          <a:stretch>
            <a:fillRect/>
          </a:stretch>
        </p:blipFill>
        <p:spPr>
          <a:xfrm>
            <a:off x="5149871" y="2285059"/>
            <a:ext cx="3627829" cy="410886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A2761B-59EF-43F3-BF4D-6534627C4028}"/>
                  </a:ext>
                </a:extLst>
              </p:cNvPr>
              <p:cNvSpPr txBox="1"/>
              <p:nvPr/>
            </p:nvSpPr>
            <p:spPr>
              <a:xfrm>
                <a:off x="4200604" y="1243027"/>
                <a:ext cx="5014516" cy="461665"/>
              </a:xfrm>
              <a:prstGeom prst="rect">
                <a:avLst/>
              </a:prstGeom>
              <a:noFill/>
            </p:spPr>
            <p:txBody>
              <a:bodyPr wrap="square" rtlCol="0">
                <a:spAutoFit/>
              </a:bodyPr>
              <a:lstStyle/>
              <a:p>
                <a:r>
                  <a:rPr lang="en-US" altLang="zh-CN" sz="2400" b="1" dirty="0"/>
                  <a:t>Representation  </a:t>
                </a:r>
                <a:r>
                  <a:rPr lang="en-US" altLang="zh-CN" sz="2400" b="0" dirty="0"/>
                  <a:t> </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𝑅𝑒𝑠𝑛𝑒𝑡</m:t>
                    </m:r>
                    <m:r>
                      <a:rPr lang="en-US" altLang="zh-CN" sz="2400" b="0" i="1" smtClean="0">
                        <a:latin typeface="Cambria Math" panose="02040503050406030204" pitchFamily="18" charset="0"/>
                      </a:rPr>
                      <m:t>50</m:t>
                    </m:r>
                  </m:oMath>
                </a14:m>
                <a:endParaRPr lang="zh-CN" altLang="en-US" sz="2400" dirty="0"/>
              </a:p>
            </p:txBody>
          </p:sp>
        </mc:Choice>
        <mc:Fallback xmlns="">
          <p:sp>
            <p:nvSpPr>
              <p:cNvPr id="12" name="文本框 11">
                <a:extLst>
                  <a:ext uri="{FF2B5EF4-FFF2-40B4-BE49-F238E27FC236}">
                    <a16:creationId xmlns:a16="http://schemas.microsoft.com/office/drawing/2014/main" id="{40A2761B-59EF-43F3-BF4D-6534627C4028}"/>
                  </a:ext>
                </a:extLst>
              </p:cNvPr>
              <p:cNvSpPr txBox="1">
                <a:spLocks noRot="1" noChangeAspect="1" noMove="1" noResize="1" noEditPoints="1" noAdjustHandles="1" noChangeArrowheads="1" noChangeShapeType="1" noTextEdit="1"/>
              </p:cNvSpPr>
              <p:nvPr/>
            </p:nvSpPr>
            <p:spPr>
              <a:xfrm>
                <a:off x="4200604" y="1243027"/>
                <a:ext cx="5014516" cy="461665"/>
              </a:xfrm>
              <a:prstGeom prst="rect">
                <a:avLst/>
              </a:prstGeom>
              <a:blipFill>
                <a:blip r:embed="rId8"/>
                <a:stretch>
                  <a:fillRect l="-182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88D32D2-805C-459C-8AC7-547F0EABE8D6}"/>
                  </a:ext>
                </a:extLst>
              </p:cNvPr>
              <p:cNvSpPr txBox="1"/>
              <p:nvPr/>
            </p:nvSpPr>
            <p:spPr>
              <a:xfrm>
                <a:off x="4798257" y="1742267"/>
                <a:ext cx="3819210" cy="461665"/>
              </a:xfrm>
              <a:prstGeom prst="rect">
                <a:avLst/>
              </a:prstGeom>
              <a:noFill/>
            </p:spPr>
            <p:txBody>
              <a:bodyPr wrap="square" rtlCol="0">
                <a:spAutoFit/>
              </a:bodyPr>
              <a:lstStyle/>
              <a:p>
                <a:r>
                  <a:rPr lang="en-US" altLang="zh-CN" sz="2400" b="1" dirty="0"/>
                  <a:t>Projection   </a:t>
                </a:r>
                <a14:m>
                  <m:oMath xmlns:m="http://schemas.openxmlformats.org/officeDocument/2006/math">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𝑀𝐿𝑃</m:t>
                    </m:r>
                  </m:oMath>
                </a14:m>
                <a:endParaRPr lang="zh-CN" altLang="en-US" sz="2400" dirty="0"/>
              </a:p>
            </p:txBody>
          </p:sp>
        </mc:Choice>
        <mc:Fallback xmlns="">
          <p:sp>
            <p:nvSpPr>
              <p:cNvPr id="13" name="文本框 12">
                <a:extLst>
                  <a:ext uri="{FF2B5EF4-FFF2-40B4-BE49-F238E27FC236}">
                    <a16:creationId xmlns:a16="http://schemas.microsoft.com/office/drawing/2014/main" id="{E88D32D2-805C-459C-8AC7-547F0EABE8D6}"/>
                  </a:ext>
                </a:extLst>
              </p:cNvPr>
              <p:cNvSpPr txBox="1">
                <a:spLocks noRot="1" noChangeAspect="1" noMove="1" noResize="1" noEditPoints="1" noAdjustHandles="1" noChangeArrowheads="1" noChangeShapeType="1" noTextEdit="1"/>
              </p:cNvSpPr>
              <p:nvPr/>
            </p:nvSpPr>
            <p:spPr>
              <a:xfrm>
                <a:off x="4798257" y="1742267"/>
                <a:ext cx="3819210" cy="461665"/>
              </a:xfrm>
              <a:prstGeom prst="rect">
                <a:avLst/>
              </a:prstGeom>
              <a:blipFill>
                <a:blip r:embed="rId9"/>
                <a:stretch>
                  <a:fillRect l="-2392" t="-10526" b="-28947"/>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CAA1604-4CB3-45AB-A864-FA0EEDDC045B}"/>
              </a:ext>
            </a:extLst>
          </p:cNvPr>
          <p:cNvSpPr/>
          <p:nvPr/>
        </p:nvSpPr>
        <p:spPr>
          <a:xfrm>
            <a:off x="181610" y="5178605"/>
            <a:ext cx="2505814" cy="369332"/>
          </a:xfrm>
          <a:prstGeom prst="rect">
            <a:avLst/>
          </a:prstGeom>
        </p:spPr>
        <p:txBody>
          <a:bodyPr wrap="none">
            <a:spAutoFit/>
          </a:bodyPr>
          <a:lstStyle/>
          <a:p>
            <a:r>
              <a:rPr lang="en-US" altLang="zh-CN" dirty="0"/>
              <a:t>contrastive loss function:</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77BFF58-F8C8-4C47-A2FE-2AD879584E4D}"/>
                  </a:ext>
                </a:extLst>
              </p:cNvPr>
              <p:cNvSpPr/>
              <p:nvPr/>
            </p:nvSpPr>
            <p:spPr>
              <a:xfrm>
                <a:off x="127688" y="4823744"/>
                <a:ext cx="3009606" cy="369332"/>
              </a:xfrm>
              <a:prstGeom prst="rect">
                <a:avLst/>
              </a:prstGeom>
            </p:spPr>
            <p:txBody>
              <a:bodyPr wrap="none">
                <a:spAutoFit/>
              </a:bodyPr>
              <a:lstStyle/>
              <a:p>
                <a:r>
                  <a:rPr lang="en-US" altLang="zh-CN" dirty="0"/>
                  <a:t>Positive samples: </a:t>
                </a:r>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r>
                          <a:rPr lang="en-US" altLang="zh-CN" i="1">
                            <a:latin typeface="Cambria Math" panose="02040503050406030204" pitchFamily="18" charset="0"/>
                          </a:rPr>
                          <m:t>𝑘</m:t>
                        </m:r>
                        <m:r>
                          <a:rPr lang="en-US" altLang="zh-CN" b="0" i="1" smtClean="0">
                            <a:latin typeface="Cambria Math" panose="02040503050406030204" pitchFamily="18" charset="0"/>
                          </a:rPr>
                          <m:t>−1</m:t>
                        </m:r>
                      </m:sub>
                    </m:sSub>
                    <m:r>
                      <m:rPr>
                        <m:lit/>
                      </m:rPr>
                      <a:rPr lang="en-US" altLang="zh-CN" b="0" i="1" smtClean="0">
                        <a:latin typeface="Cambria Math" panose="02040503050406030204" pitchFamily="18" charset="0"/>
                      </a:rPr>
                      <m:t>}</m:t>
                    </m:r>
                  </m:oMath>
                </a14:m>
                <a:endParaRPr lang="zh-CN" altLang="en-US" dirty="0"/>
              </a:p>
            </p:txBody>
          </p:sp>
        </mc:Choice>
        <mc:Fallback xmlns="">
          <p:sp>
            <p:nvSpPr>
              <p:cNvPr id="15" name="矩形 14">
                <a:extLst>
                  <a:ext uri="{FF2B5EF4-FFF2-40B4-BE49-F238E27FC236}">
                    <a16:creationId xmlns:a16="http://schemas.microsoft.com/office/drawing/2014/main" id="{D77BFF58-F8C8-4C47-A2FE-2AD879584E4D}"/>
                  </a:ext>
                </a:extLst>
              </p:cNvPr>
              <p:cNvSpPr>
                <a:spLocks noRot="1" noChangeAspect="1" noMove="1" noResize="1" noEditPoints="1" noAdjustHandles="1" noChangeArrowheads="1" noChangeShapeType="1" noTextEdit="1"/>
              </p:cNvSpPr>
              <p:nvPr/>
            </p:nvSpPr>
            <p:spPr>
              <a:xfrm>
                <a:off x="127688" y="4823744"/>
                <a:ext cx="3009606" cy="369332"/>
              </a:xfrm>
              <a:prstGeom prst="rect">
                <a:avLst/>
              </a:prstGeom>
              <a:blipFill>
                <a:blip r:embed="rId10"/>
                <a:stretch>
                  <a:fillRect l="-1822"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B139E2B8-2069-46FB-B003-98CE5DDDDF3E}"/>
                  </a:ext>
                </a:extLst>
              </p:cNvPr>
              <p:cNvSpPr/>
              <p:nvPr/>
            </p:nvSpPr>
            <p:spPr>
              <a:xfrm>
                <a:off x="52066" y="5725977"/>
                <a:ext cx="3885204" cy="9438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𝒍𝒐𝒈</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𝒆𝒙𝒑</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𝒊</m:t>
                              </m:r>
                              <m:r>
                                <a:rPr lang="en-US" altLang="zh-CN" sz="2400" b="1" i="1">
                                  <a:latin typeface="Cambria Math" panose="02040503050406030204" pitchFamily="18" charset="0"/>
                                </a:rPr>
                                <m:t>, </m:t>
                              </m:r>
                              <m:r>
                                <a:rPr lang="en-US" altLang="zh-CN" sz="2400" b="1" i="1">
                                  <a:latin typeface="Cambria Math" panose="02040503050406030204" pitchFamily="18" charset="0"/>
                                </a:rPr>
                                <m:t>𝒋</m:t>
                              </m:r>
                            </m:sub>
                          </m:sSub>
                          <m:r>
                            <a:rPr lang="en-US" altLang="zh-CN" sz="2400" b="1" i="1">
                              <a:latin typeface="Cambria Math" panose="02040503050406030204" pitchFamily="18" charset="0"/>
                            </a:rPr>
                            <m:t> / </m:t>
                          </m:r>
                          <m:r>
                            <a:rPr lang="en-US" altLang="zh-CN" sz="2400" b="1" i="1">
                              <a:latin typeface="Cambria Math" panose="02040503050406030204" pitchFamily="18" charset="0"/>
                            </a:rPr>
                            <m:t>𝝉</m:t>
                          </m:r>
                          <m:r>
                            <a:rPr lang="en-US" altLang="zh-CN" sz="2400" b="1" i="1">
                              <a:latin typeface="Cambria Math" panose="02040503050406030204" pitchFamily="18" charset="0"/>
                            </a:rPr>
                            <m:t>)</m:t>
                          </m:r>
                        </m:num>
                        <m:den>
                          <m:nary>
                            <m:naryPr>
                              <m:chr m:val="∑"/>
                              <m:ctrlPr>
                                <a:rPr lang="en-US" altLang="zh-CN" sz="2400" b="1" i="1">
                                  <a:latin typeface="Cambria Math" panose="02040503050406030204" pitchFamily="18" charset="0"/>
                                </a:rPr>
                              </m:ctrlPr>
                            </m:naryPr>
                            <m:sub>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𝟐</m:t>
                              </m:r>
                              <m:r>
                                <a:rPr lang="en-US" altLang="zh-CN" sz="2400" b="1" i="1">
                                  <a:latin typeface="Cambria Math" panose="02040503050406030204" pitchFamily="18" charset="0"/>
                                </a:rPr>
                                <m:t>𝑵</m:t>
                              </m:r>
                            </m:sup>
                            <m:e>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𝟏</m:t>
                                  </m:r>
                                </m:e>
                                <m:sub>
                                  <m:d>
                                    <m:dPr>
                                      <m:begChr m:val="["/>
                                      <m:endChr m:val="]"/>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𝐤</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𝐢</m:t>
                                      </m:r>
                                    </m:e>
                                  </m:d>
                                </m:sub>
                              </m:sSub>
                              <m:r>
                                <a:rPr lang="en-US" altLang="zh-CN" sz="2400" b="1" i="0" smtClean="0">
                                  <a:latin typeface="Cambria Math" panose="02040503050406030204" pitchFamily="18" charset="0"/>
                                </a:rPr>
                                <m:t> </m:t>
                              </m:r>
                              <m:r>
                                <a:rPr lang="en-US" altLang="zh-CN" sz="2400" b="1" i="1">
                                  <a:latin typeface="Cambria Math" panose="02040503050406030204" pitchFamily="18" charset="0"/>
                                </a:rPr>
                                <m:t>𝒆𝒙𝒑</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𝒔</m:t>
                                  </m:r>
                                </m:e>
                                <m:sub>
                                  <m:r>
                                    <a:rPr lang="en-US" altLang="zh-CN" sz="2400" b="1" i="1">
                                      <a:latin typeface="Cambria Math" panose="02040503050406030204" pitchFamily="18" charset="0"/>
                                    </a:rPr>
                                    <m:t>𝒊</m:t>
                                  </m:r>
                                  <m:r>
                                    <a:rPr lang="en-US" altLang="zh-CN" sz="2400" b="1" i="1">
                                      <a:latin typeface="Cambria Math" panose="02040503050406030204" pitchFamily="18" charset="0"/>
                                    </a:rPr>
                                    <m:t>, </m:t>
                                  </m:r>
                                  <m:r>
                                    <a:rPr lang="en-US" altLang="zh-CN" sz="2400" b="1" i="1" smtClean="0">
                                      <a:latin typeface="Cambria Math" panose="02040503050406030204" pitchFamily="18" charset="0"/>
                                    </a:rPr>
                                    <m:t>𝒌</m:t>
                                  </m:r>
                                </m:sub>
                              </m:sSub>
                              <m:r>
                                <a:rPr lang="en-US" altLang="zh-CN" sz="2400" b="1" i="1">
                                  <a:latin typeface="Cambria Math" panose="02040503050406030204" pitchFamily="18" charset="0"/>
                                </a:rPr>
                                <m:t> / </m:t>
                              </m:r>
                              <m:r>
                                <a:rPr lang="en-US" altLang="zh-CN" sz="2400" b="1" i="1">
                                  <a:latin typeface="Cambria Math" panose="02040503050406030204" pitchFamily="18" charset="0"/>
                                </a:rPr>
                                <m:t>𝝉</m:t>
                              </m:r>
                              <m:r>
                                <a:rPr lang="en-US" altLang="zh-CN" sz="2400" b="1" i="1">
                                  <a:latin typeface="Cambria Math" panose="02040503050406030204" pitchFamily="18" charset="0"/>
                                </a:rPr>
                                <m:t>)</m:t>
                              </m:r>
                            </m:e>
                          </m:nary>
                        </m:den>
                      </m:f>
                    </m:oMath>
                  </m:oMathPara>
                </a14:m>
                <a:endParaRPr lang="zh-CN" altLang="en-US" sz="2400" b="1" dirty="0"/>
              </a:p>
            </p:txBody>
          </p:sp>
        </mc:Choice>
        <mc:Fallback xmlns="">
          <p:sp>
            <p:nvSpPr>
              <p:cNvPr id="16" name="矩形 15">
                <a:extLst>
                  <a:ext uri="{FF2B5EF4-FFF2-40B4-BE49-F238E27FC236}">
                    <a16:creationId xmlns:a16="http://schemas.microsoft.com/office/drawing/2014/main" id="{B139E2B8-2069-46FB-B003-98CE5DDDDF3E}"/>
                  </a:ext>
                </a:extLst>
              </p:cNvPr>
              <p:cNvSpPr>
                <a:spLocks noRot="1" noChangeAspect="1" noMove="1" noResize="1" noEditPoints="1" noAdjustHandles="1" noChangeArrowheads="1" noChangeShapeType="1" noTextEdit="1"/>
              </p:cNvSpPr>
              <p:nvPr/>
            </p:nvSpPr>
            <p:spPr>
              <a:xfrm>
                <a:off x="52066" y="5725977"/>
                <a:ext cx="3885204" cy="943848"/>
              </a:xfrm>
              <a:prstGeom prst="rect">
                <a:avLst/>
              </a:prstGeom>
              <a:blipFill>
                <a:blip r:embed="rId11"/>
                <a:stretch>
                  <a:fillRect r="-3140"/>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82822BBE-93EA-4955-9AAC-8D43DF9A7C75}"/>
              </a:ext>
            </a:extLst>
          </p:cNvPr>
          <p:cNvSpPr/>
          <p:nvPr/>
        </p:nvSpPr>
        <p:spPr>
          <a:xfrm>
            <a:off x="1595120" y="5763552"/>
            <a:ext cx="1879600" cy="4137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415E368-B160-40AE-8E8B-96A9D7C76A1E}"/>
              </a:ext>
            </a:extLst>
          </p:cNvPr>
          <p:cNvSpPr/>
          <p:nvPr/>
        </p:nvSpPr>
        <p:spPr>
          <a:xfrm>
            <a:off x="863600" y="6226280"/>
            <a:ext cx="3337003" cy="481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FCA55A7C-349D-4985-86F2-EBFD9317D195}"/>
              </a:ext>
            </a:extLst>
          </p:cNvPr>
          <p:cNvCxnSpPr/>
          <p:nvPr/>
        </p:nvCxnSpPr>
        <p:spPr>
          <a:xfrm flipV="1">
            <a:off x="3474720" y="5547937"/>
            <a:ext cx="341827" cy="21561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F4F0267-8607-473D-B00F-4E44959F8D1D}"/>
              </a:ext>
            </a:extLst>
          </p:cNvPr>
          <p:cNvCxnSpPr/>
          <p:nvPr/>
        </p:nvCxnSpPr>
        <p:spPr>
          <a:xfrm flipV="1">
            <a:off x="3801755" y="5986165"/>
            <a:ext cx="341827" cy="21561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AF530C7-A415-4EBC-B4C5-6A7BCC6A66F8}"/>
              </a:ext>
            </a:extLst>
          </p:cNvPr>
          <p:cNvSpPr/>
          <p:nvPr/>
        </p:nvSpPr>
        <p:spPr>
          <a:xfrm>
            <a:off x="3645413" y="5193076"/>
            <a:ext cx="1279517" cy="400110"/>
          </a:xfrm>
          <a:prstGeom prst="rect">
            <a:avLst/>
          </a:prstGeom>
        </p:spPr>
        <p:txBody>
          <a:bodyPr wrap="none">
            <a:spAutoFit/>
          </a:bodyPr>
          <a:lstStyle/>
          <a:p>
            <a:r>
              <a:rPr lang="en-US" altLang="zh-CN" sz="2000" dirty="0">
                <a:solidFill>
                  <a:srgbClr val="FF0000"/>
                </a:solidFill>
              </a:rPr>
              <a:t>Alignment</a:t>
            </a:r>
            <a:endParaRPr lang="zh-CN" altLang="en-US" sz="2000" dirty="0">
              <a:solidFill>
                <a:srgbClr val="FF0000"/>
              </a:solidFill>
            </a:endParaRPr>
          </a:p>
        </p:txBody>
      </p:sp>
      <p:sp>
        <p:nvSpPr>
          <p:cNvPr id="23" name="矩形 22">
            <a:extLst>
              <a:ext uri="{FF2B5EF4-FFF2-40B4-BE49-F238E27FC236}">
                <a16:creationId xmlns:a16="http://schemas.microsoft.com/office/drawing/2014/main" id="{DCB39818-4AFD-41A4-ACAB-15C70EB5DD52}"/>
              </a:ext>
            </a:extLst>
          </p:cNvPr>
          <p:cNvSpPr/>
          <p:nvPr/>
        </p:nvSpPr>
        <p:spPr>
          <a:xfrm>
            <a:off x="3931865" y="5690193"/>
            <a:ext cx="1223412" cy="369332"/>
          </a:xfrm>
          <a:prstGeom prst="rect">
            <a:avLst/>
          </a:prstGeom>
        </p:spPr>
        <p:txBody>
          <a:bodyPr wrap="none">
            <a:spAutoFit/>
          </a:bodyPr>
          <a:lstStyle/>
          <a:p>
            <a:r>
              <a:rPr lang="en-US" altLang="zh-CN" dirty="0">
                <a:solidFill>
                  <a:srgbClr val="FF0000"/>
                </a:solidFill>
              </a:rPr>
              <a:t>Uniformity</a:t>
            </a:r>
            <a:endParaRPr lang="zh-CN" altLang="en-US" dirty="0"/>
          </a:p>
        </p:txBody>
      </p:sp>
    </p:spTree>
    <p:extLst>
      <p:ext uri="{BB962C8B-B14F-4D97-AF65-F5344CB8AC3E}">
        <p14:creationId xmlns:p14="http://schemas.microsoft.com/office/powerpoint/2010/main" val="172541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2753343-3FB9-4EF4-AADA-DCE92C0A7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65" y="1891005"/>
            <a:ext cx="7772400" cy="2920878"/>
          </a:xfrm>
          <a:prstGeom prst="rect">
            <a:avLst/>
          </a:prstGeom>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latin typeface="+mn-lt"/>
              </a:rPr>
              <a:t>BYOL</a:t>
            </a:r>
            <a:r>
              <a:rPr lang="en-US" altLang="zh-CN" dirty="0">
                <a:latin typeface="+mn-lt"/>
              </a:rPr>
              <a:t>: Bootstrap Your Own Latent</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7</a:t>
            </a:fld>
            <a:endParaRPr lang="zh-CN" altLang="en-US"/>
          </a:p>
        </p:txBody>
      </p:sp>
      <p:pic>
        <p:nvPicPr>
          <p:cNvPr id="8" name="图片 7">
            <a:extLst>
              <a:ext uri="{FF2B5EF4-FFF2-40B4-BE49-F238E27FC236}">
                <a16:creationId xmlns:a16="http://schemas.microsoft.com/office/drawing/2014/main" id="{9EFAC3E3-CB87-4EDB-BB04-5B2FFEB2A848}"/>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900000">
            <a:off x="1174577" y="1971913"/>
            <a:ext cx="720000" cy="720000"/>
          </a:xfrm>
          <a:prstGeom prst="rect">
            <a:avLst/>
          </a:prstGeom>
        </p:spPr>
      </p:pic>
      <p:pic>
        <p:nvPicPr>
          <p:cNvPr id="9" name="图片 8">
            <a:extLst>
              <a:ext uri="{FF2B5EF4-FFF2-40B4-BE49-F238E27FC236}">
                <a16:creationId xmlns:a16="http://schemas.microsoft.com/office/drawing/2014/main" id="{40C341FF-DAA9-4822-8147-F0ECBCCDF43D}"/>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20700000" flipH="1">
            <a:off x="1174576" y="4193538"/>
            <a:ext cx="720000" cy="720000"/>
          </a:xfrm>
          <a:prstGeom prst="rect">
            <a:avLst/>
          </a:prstGeom>
          <a:scene3d>
            <a:camera prst="orthographicFront">
              <a:rot lat="0" lon="0" rev="0"/>
            </a:camera>
            <a:lightRig rig="threePt" dir="t"/>
          </a:scene3d>
        </p:spPr>
      </p:pic>
      <p:pic>
        <p:nvPicPr>
          <p:cNvPr id="10" name="图片 9">
            <a:extLst>
              <a:ext uri="{FF2B5EF4-FFF2-40B4-BE49-F238E27FC236}">
                <a16:creationId xmlns:a16="http://schemas.microsoft.com/office/drawing/2014/main" id="{0E99326C-CCF7-4E4C-A136-A39E3960C923}"/>
              </a:ext>
            </a:extLst>
          </p:cNvPr>
          <p:cNvPicPr>
            <a:picLocks noChangeAspect="1"/>
          </p:cNvPicPr>
          <p:nvPr/>
        </p:nvPicPr>
        <p:blipFill>
          <a:blip r:embed="rId6"/>
          <a:stretch>
            <a:fillRect/>
          </a:stretch>
        </p:blipFill>
        <p:spPr>
          <a:xfrm>
            <a:off x="812165" y="5088022"/>
            <a:ext cx="4829175" cy="809625"/>
          </a:xfrm>
          <a:prstGeom prst="rect">
            <a:avLst/>
          </a:prstGeom>
        </p:spPr>
      </p:pic>
      <p:sp>
        <p:nvSpPr>
          <p:cNvPr id="11" name="矩形 10">
            <a:extLst>
              <a:ext uri="{FF2B5EF4-FFF2-40B4-BE49-F238E27FC236}">
                <a16:creationId xmlns:a16="http://schemas.microsoft.com/office/drawing/2014/main" id="{D580EADD-E0F6-4C43-98AC-063FA1836C74}"/>
              </a:ext>
            </a:extLst>
          </p:cNvPr>
          <p:cNvSpPr/>
          <p:nvPr/>
        </p:nvSpPr>
        <p:spPr>
          <a:xfrm>
            <a:off x="5824855" y="5292779"/>
            <a:ext cx="2028119" cy="400110"/>
          </a:xfrm>
          <a:prstGeom prst="rect">
            <a:avLst/>
          </a:prstGeom>
        </p:spPr>
        <p:txBody>
          <a:bodyPr wrap="none">
            <a:spAutoFit/>
          </a:bodyPr>
          <a:lstStyle/>
          <a:p>
            <a:r>
              <a:rPr lang="en-US" altLang="zh-CN" sz="2000" dirty="0">
                <a:solidFill>
                  <a:srgbClr val="FF0000"/>
                </a:solidFill>
              </a:rPr>
              <a:t>Only </a:t>
            </a:r>
            <a:r>
              <a:rPr lang="en-US" altLang="zh-CN" sz="2000" b="1" dirty="0">
                <a:solidFill>
                  <a:srgbClr val="FF0000"/>
                </a:solidFill>
              </a:rPr>
              <a:t>Alignment</a:t>
            </a:r>
            <a:r>
              <a:rPr lang="en-US" altLang="zh-CN" sz="2000" dirty="0">
                <a:solidFill>
                  <a:srgbClr val="FF0000"/>
                </a:solidFill>
              </a:rPr>
              <a:t>?</a:t>
            </a:r>
            <a:endParaRPr lang="zh-CN" altLang="en-US" sz="2000" dirty="0">
              <a:solidFill>
                <a:srgbClr val="FF0000"/>
              </a:solidFill>
            </a:endParaRPr>
          </a:p>
        </p:txBody>
      </p:sp>
    </p:spTree>
    <p:extLst>
      <p:ext uri="{BB962C8B-B14F-4D97-AF65-F5344CB8AC3E}">
        <p14:creationId xmlns:p14="http://schemas.microsoft.com/office/powerpoint/2010/main" val="162008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Model Collapse</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8</a:t>
            </a:fld>
            <a:endParaRPr lang="zh-CN" altLang="en-US"/>
          </a:p>
        </p:txBody>
      </p:sp>
      <p:pic>
        <p:nvPicPr>
          <p:cNvPr id="5" name="图片 4">
            <a:extLst>
              <a:ext uri="{FF2B5EF4-FFF2-40B4-BE49-F238E27FC236}">
                <a16:creationId xmlns:a16="http://schemas.microsoft.com/office/drawing/2014/main" id="{C49D5B22-D43C-4B5D-8ACA-7CD6E2327116}"/>
              </a:ext>
            </a:extLst>
          </p:cNvPr>
          <p:cNvPicPr>
            <a:picLocks noChangeAspect="1"/>
          </p:cNvPicPr>
          <p:nvPr/>
        </p:nvPicPr>
        <p:blipFill rotWithShape="1">
          <a:blip r:embed="rId3"/>
          <a:srcRect l="10081" t="3790" r="2784" b="14244"/>
          <a:stretch/>
        </p:blipFill>
        <p:spPr>
          <a:xfrm>
            <a:off x="5221031" y="2368972"/>
            <a:ext cx="2979438" cy="2498118"/>
          </a:xfrm>
          <a:prstGeom prst="rect">
            <a:avLst/>
          </a:prstGeom>
        </p:spPr>
      </p:pic>
      <p:pic>
        <p:nvPicPr>
          <p:cNvPr id="7" name="图片 6">
            <a:extLst>
              <a:ext uri="{FF2B5EF4-FFF2-40B4-BE49-F238E27FC236}">
                <a16:creationId xmlns:a16="http://schemas.microsoft.com/office/drawing/2014/main" id="{E1A6A958-810C-488A-913C-80490A8A8534}"/>
              </a:ext>
            </a:extLst>
          </p:cNvPr>
          <p:cNvPicPr>
            <a:picLocks noChangeAspect="1"/>
          </p:cNvPicPr>
          <p:nvPr/>
        </p:nvPicPr>
        <p:blipFill>
          <a:blip r:embed="rId4"/>
          <a:stretch>
            <a:fillRect/>
          </a:stretch>
        </p:blipFill>
        <p:spPr>
          <a:xfrm>
            <a:off x="1074620" y="2368972"/>
            <a:ext cx="2979438" cy="2605548"/>
          </a:xfrm>
          <a:prstGeom prst="rect">
            <a:avLst/>
          </a:prstGeom>
        </p:spPr>
      </p:pic>
      <p:sp>
        <p:nvSpPr>
          <p:cNvPr id="8" name="文本框 7">
            <a:extLst>
              <a:ext uri="{FF2B5EF4-FFF2-40B4-BE49-F238E27FC236}">
                <a16:creationId xmlns:a16="http://schemas.microsoft.com/office/drawing/2014/main" id="{E61069B0-AB63-474A-B884-F4930C323C7C}"/>
              </a:ext>
            </a:extLst>
          </p:cNvPr>
          <p:cNvSpPr txBox="1"/>
          <p:nvPr/>
        </p:nvSpPr>
        <p:spPr>
          <a:xfrm>
            <a:off x="513053" y="5122486"/>
            <a:ext cx="4280078" cy="369332"/>
          </a:xfrm>
          <a:prstGeom prst="rect">
            <a:avLst/>
          </a:prstGeom>
          <a:noFill/>
        </p:spPr>
        <p:txBody>
          <a:bodyPr wrap="square" rtlCol="0">
            <a:spAutoFit/>
          </a:bodyPr>
          <a:lstStyle/>
          <a:p>
            <a:r>
              <a:rPr lang="en-US" altLang="zh-CN" b="1" dirty="0"/>
              <a:t>Uniformity</a:t>
            </a:r>
            <a:r>
              <a:rPr lang="en-US" altLang="zh-CN" dirty="0"/>
              <a:t>: Preserve maximal information</a:t>
            </a:r>
            <a:endParaRPr lang="zh-CN" altLang="en-US" dirty="0"/>
          </a:p>
        </p:txBody>
      </p:sp>
      <p:sp>
        <p:nvSpPr>
          <p:cNvPr id="9" name="文本框 8">
            <a:extLst>
              <a:ext uri="{FF2B5EF4-FFF2-40B4-BE49-F238E27FC236}">
                <a16:creationId xmlns:a16="http://schemas.microsoft.com/office/drawing/2014/main" id="{697122FE-39FF-4A72-ADA2-446D334E8AC0}"/>
              </a:ext>
            </a:extLst>
          </p:cNvPr>
          <p:cNvSpPr txBox="1"/>
          <p:nvPr/>
        </p:nvSpPr>
        <p:spPr>
          <a:xfrm>
            <a:off x="4863922" y="5172071"/>
            <a:ext cx="4280078" cy="1200329"/>
          </a:xfrm>
          <a:prstGeom prst="rect">
            <a:avLst/>
          </a:prstGeom>
          <a:noFill/>
        </p:spPr>
        <p:txBody>
          <a:bodyPr wrap="square" rtlCol="0">
            <a:spAutoFit/>
          </a:bodyPr>
          <a:lstStyle/>
          <a:p>
            <a:r>
              <a:rPr lang="en-US" altLang="zh-CN" b="1" dirty="0"/>
              <a:t>Without Uniformity: </a:t>
            </a:r>
            <a:r>
              <a:rPr lang="en-US" altLang="zh-CN" dirty="0"/>
              <a:t>Model Collapse to a single point or a few points in the embedding space, rather than being distributed across the space</a:t>
            </a:r>
            <a:endParaRPr lang="zh-CN" altLang="en-US" dirty="0"/>
          </a:p>
        </p:txBody>
      </p:sp>
    </p:spTree>
    <p:extLst>
      <p:ext uri="{BB962C8B-B14F-4D97-AF65-F5344CB8AC3E}">
        <p14:creationId xmlns:p14="http://schemas.microsoft.com/office/powerpoint/2010/main" val="369386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2753343-3FB9-4EF4-AADA-DCE92C0A7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65" y="1891005"/>
            <a:ext cx="7772400" cy="2920878"/>
          </a:xfrm>
          <a:prstGeom prst="rect">
            <a:avLst/>
          </a:prstGeom>
        </p:spPr>
      </p:pic>
      <p:sp>
        <p:nvSpPr>
          <p:cNvPr id="2" name="标题 1"/>
          <p:cNvSpPr>
            <a:spLocks noGrp="1"/>
          </p:cNvSpPr>
          <p:nvPr>
            <p:ph type="title"/>
          </p:nvPr>
        </p:nvSpPr>
        <p:spPr/>
        <p:txBody>
          <a:bodyPr/>
          <a:lstStyle/>
          <a:p>
            <a:r>
              <a:rPr lang="en-US" altLang="zh-CN" dirty="0">
                <a:latin typeface="+mn-lt"/>
              </a:rPr>
              <a:t>Contrastive learning</a:t>
            </a:r>
          </a:p>
        </p:txBody>
      </p:sp>
      <p:sp>
        <p:nvSpPr>
          <p:cNvPr id="3" name="内容占位符 2"/>
          <p:cNvSpPr>
            <a:spLocks noGrp="1"/>
          </p:cNvSpPr>
          <p:nvPr>
            <p:ph idx="1"/>
          </p:nvPr>
        </p:nvSpPr>
        <p:spPr>
          <a:xfrm>
            <a:off x="628650" y="1479177"/>
            <a:ext cx="8139430" cy="4877174"/>
          </a:xfrm>
        </p:spPr>
        <p:txBody>
          <a:bodyPr>
            <a:normAutofit/>
          </a:bodyPr>
          <a:lstStyle/>
          <a:p>
            <a:r>
              <a:rPr lang="en-US" altLang="zh-CN" b="1" dirty="0" err="1">
                <a:latin typeface="+mn-lt"/>
              </a:rPr>
              <a:t>BYOL</a:t>
            </a:r>
            <a:r>
              <a:rPr lang="en-US" altLang="zh-CN" dirty="0">
                <a:latin typeface="+mn-lt"/>
              </a:rPr>
              <a:t>: Bootstrap Your Own Latent</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9</a:t>
            </a:fld>
            <a:endParaRPr lang="zh-CN" altLang="en-US"/>
          </a:p>
        </p:txBody>
      </p:sp>
      <p:pic>
        <p:nvPicPr>
          <p:cNvPr id="8" name="图片 7">
            <a:extLst>
              <a:ext uri="{FF2B5EF4-FFF2-40B4-BE49-F238E27FC236}">
                <a16:creationId xmlns:a16="http://schemas.microsoft.com/office/drawing/2014/main" id="{9EFAC3E3-CB87-4EDB-BB04-5B2FFEB2A848}"/>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900000">
            <a:off x="1174577" y="1971913"/>
            <a:ext cx="720000" cy="720000"/>
          </a:xfrm>
          <a:prstGeom prst="rect">
            <a:avLst/>
          </a:prstGeom>
        </p:spPr>
      </p:pic>
      <p:pic>
        <p:nvPicPr>
          <p:cNvPr id="9" name="图片 8">
            <a:extLst>
              <a:ext uri="{FF2B5EF4-FFF2-40B4-BE49-F238E27FC236}">
                <a16:creationId xmlns:a16="http://schemas.microsoft.com/office/drawing/2014/main" id="{40C341FF-DAA9-4822-8147-F0ECBCCDF43D}"/>
              </a:ext>
            </a:extLst>
          </p:cNvPr>
          <p:cNvPicPr preferRelativeResize="0">
            <a:picLocks noChangeAspect="1"/>
          </p:cNvPicPr>
          <p:nvPr/>
        </p:nvPicPr>
        <p:blipFill rotWithShape="1">
          <a:blip r:embed="rId4">
            <a:extLst>
              <a:ext uri="{BEBA8EAE-BF5A-486C-A8C5-ECC9F3942E4B}">
                <a14:imgProps xmlns:a14="http://schemas.microsoft.com/office/drawing/2010/main">
                  <a14:imgLayer r:embed="rId5">
                    <a14:imgEffect>
                      <a14:saturation sat="105000"/>
                    </a14:imgEffect>
                    <a14:imgEffect>
                      <a14:brightnessContrast bright="2000"/>
                    </a14:imgEffect>
                  </a14:imgLayer>
                </a14:imgProps>
              </a:ext>
            </a:extLst>
          </a:blip>
          <a:srcRect l="8153" t="1111" r="7817" b="3759"/>
          <a:stretch/>
        </p:blipFill>
        <p:spPr>
          <a:xfrm rot="20700000" flipH="1">
            <a:off x="1174576" y="4193538"/>
            <a:ext cx="720000" cy="720000"/>
          </a:xfrm>
          <a:prstGeom prst="rect">
            <a:avLst/>
          </a:prstGeom>
          <a:scene3d>
            <a:camera prst="orthographicFront">
              <a:rot lat="0" lon="0" rev="0"/>
            </a:camera>
            <a:lightRig rig="threePt" dir="t"/>
          </a:scene3d>
        </p:spPr>
      </p:pic>
      <p:pic>
        <p:nvPicPr>
          <p:cNvPr id="5" name="图片 4">
            <a:extLst>
              <a:ext uri="{FF2B5EF4-FFF2-40B4-BE49-F238E27FC236}">
                <a16:creationId xmlns:a16="http://schemas.microsoft.com/office/drawing/2014/main" id="{277894AE-3391-4196-95A5-A16C099A83B7}"/>
              </a:ext>
            </a:extLst>
          </p:cNvPr>
          <p:cNvPicPr>
            <a:picLocks noChangeAspect="1"/>
          </p:cNvPicPr>
          <p:nvPr/>
        </p:nvPicPr>
        <p:blipFill>
          <a:blip r:embed="rId6"/>
          <a:stretch>
            <a:fillRect/>
          </a:stretch>
        </p:blipFill>
        <p:spPr>
          <a:xfrm>
            <a:off x="333375" y="5570867"/>
            <a:ext cx="3838575" cy="933450"/>
          </a:xfrm>
          <a:prstGeom prst="rect">
            <a:avLst/>
          </a:prstGeom>
        </p:spPr>
      </p:pic>
      <p:sp>
        <p:nvSpPr>
          <p:cNvPr id="7" name="矩形 6">
            <a:extLst>
              <a:ext uri="{FF2B5EF4-FFF2-40B4-BE49-F238E27FC236}">
                <a16:creationId xmlns:a16="http://schemas.microsoft.com/office/drawing/2014/main" id="{FC42EB21-0478-472B-AB70-3FAA0BF766B7}"/>
              </a:ext>
            </a:extLst>
          </p:cNvPr>
          <p:cNvSpPr/>
          <p:nvPr/>
        </p:nvSpPr>
        <p:spPr>
          <a:xfrm>
            <a:off x="4171950" y="5142413"/>
            <a:ext cx="4697730" cy="1477328"/>
          </a:xfrm>
          <a:prstGeom prst="rect">
            <a:avLst/>
          </a:prstGeom>
        </p:spPr>
        <p:txBody>
          <a:bodyPr wrap="square">
            <a:spAutoFit/>
          </a:bodyPr>
          <a:lstStyle/>
          <a:p>
            <a:r>
              <a:rPr lang="en-US" altLang="zh-CN" b="1" dirty="0"/>
              <a:t>θ</a:t>
            </a:r>
            <a:r>
              <a:rPr lang="en-US" altLang="zh-CN" dirty="0"/>
              <a:t> are the trained weights, </a:t>
            </a:r>
            <a:r>
              <a:rPr lang="en-US" altLang="zh-CN" b="1" dirty="0"/>
              <a:t>ξ</a:t>
            </a:r>
            <a:r>
              <a:rPr lang="en-US" altLang="zh-CN" dirty="0"/>
              <a:t> are an </a:t>
            </a:r>
            <a:r>
              <a:rPr lang="en-US" altLang="zh-CN" b="1" dirty="0"/>
              <a:t>exponential moving average</a:t>
            </a:r>
            <a:r>
              <a:rPr lang="en-US" altLang="zh-CN" dirty="0"/>
              <a:t>(EMA) of </a:t>
            </a:r>
            <a:r>
              <a:rPr lang="en-US" altLang="zh-CN" b="1" dirty="0"/>
              <a:t>θ </a:t>
            </a:r>
          </a:p>
          <a:p>
            <a:r>
              <a:rPr lang="en-US" altLang="zh-CN" dirty="0"/>
              <a:t>(target network are updated much slower than the online network since decay rate </a:t>
            </a:r>
            <a:r>
              <a:rPr lang="en-US" altLang="zh-CN" b="1" dirty="0"/>
              <a:t>τ</a:t>
            </a:r>
            <a:r>
              <a:rPr lang="en-US" altLang="zh-CN" dirty="0"/>
              <a:t> is set to 0.99 in </a:t>
            </a:r>
            <a:r>
              <a:rPr lang="en-US" altLang="zh-CN" dirty="0" err="1"/>
              <a:t>BYOL</a:t>
            </a:r>
            <a:r>
              <a:rPr lang="en-US" altLang="zh-CN" dirty="0"/>
              <a:t>)</a:t>
            </a:r>
            <a:endParaRPr lang="zh-CN" altLang="en-US" dirty="0"/>
          </a:p>
        </p:txBody>
      </p:sp>
      <p:sp>
        <p:nvSpPr>
          <p:cNvPr id="12" name="矩形 11">
            <a:extLst>
              <a:ext uri="{FF2B5EF4-FFF2-40B4-BE49-F238E27FC236}">
                <a16:creationId xmlns:a16="http://schemas.microsoft.com/office/drawing/2014/main" id="{CD66F9EC-5C9E-4ED2-8EE0-5B5ED8B113CE}"/>
              </a:ext>
            </a:extLst>
          </p:cNvPr>
          <p:cNvSpPr/>
          <p:nvPr/>
        </p:nvSpPr>
        <p:spPr>
          <a:xfrm>
            <a:off x="-96202" y="5171974"/>
            <a:ext cx="4697730" cy="369332"/>
          </a:xfrm>
          <a:prstGeom prst="rect">
            <a:avLst/>
          </a:prstGeom>
        </p:spPr>
        <p:txBody>
          <a:bodyPr wrap="square">
            <a:spAutoFit/>
          </a:bodyPr>
          <a:lstStyle/>
          <a:p>
            <a:r>
              <a:rPr lang="en-US" altLang="zh-CN" b="1" dirty="0"/>
              <a:t>Weights of the online and the target differ</a:t>
            </a:r>
            <a:endParaRPr lang="zh-CN" altLang="en-US" dirty="0"/>
          </a:p>
        </p:txBody>
      </p:sp>
    </p:spTree>
    <p:extLst>
      <p:ext uri="{BB962C8B-B14F-4D97-AF65-F5344CB8AC3E}">
        <p14:creationId xmlns:p14="http://schemas.microsoft.com/office/powerpoint/2010/main" val="2909923428"/>
      </p:ext>
    </p:extLst>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A09C64E-9EBC-4869-A6C9-8984EA08562E}">
  <we:reference id="wa104178141" version="3.10.0.152" store="zh-CN" storeType="OMEX"/>
  <we:alternateReferences>
    <we:reference id="wa104178141" version="3.10.0.1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TM02900688[[fn=平面]]</Template>
  <TotalTime>46670</TotalTime>
  <Words>5634</Words>
  <Application>Microsoft Office PowerPoint</Application>
  <PresentationFormat>全屏显示(4:3)</PresentationFormat>
  <Paragraphs>313</Paragraphs>
  <Slides>36</Slides>
  <Notes>35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黑体</vt:lpstr>
      <vt:lpstr>楷体</vt:lpstr>
      <vt:lpstr>宋体</vt:lpstr>
      <vt:lpstr>Arial</vt:lpstr>
      <vt:lpstr>Calibri</vt:lpstr>
      <vt:lpstr>Cambria</vt:lpstr>
      <vt:lpstr>Cambria Math</vt:lpstr>
      <vt:lpstr>Times New Roman</vt:lpstr>
      <vt:lpstr>Wingdings</vt:lpstr>
      <vt:lpstr>Office 主题</vt:lpstr>
      <vt:lpstr> Emerging Properties in Self-Supervised Vision Transformers (DINO)</vt:lpstr>
      <vt:lpstr>Contents</vt:lpstr>
      <vt:lpstr>Contrastive learning</vt:lpstr>
      <vt:lpstr>Contrastive learning</vt:lpstr>
      <vt:lpstr>Contrastive learning</vt:lpstr>
      <vt:lpstr>Contrastive learning</vt:lpstr>
      <vt:lpstr>Contrastive learning</vt:lpstr>
      <vt:lpstr>Contrastive learning</vt:lpstr>
      <vt:lpstr>Contrastive learning</vt:lpstr>
      <vt:lpstr>Contrastive learning</vt:lpstr>
      <vt:lpstr>Contrastive learning</vt:lpstr>
      <vt:lpstr>Contrastive learning</vt:lpstr>
      <vt:lpstr>Contrastive learning</vt:lpstr>
      <vt:lpstr>Contents</vt:lpstr>
      <vt:lpstr>1. Introduction</vt:lpstr>
      <vt:lpstr>1. Introduction</vt:lpstr>
      <vt:lpstr>1. Introduction</vt:lpstr>
      <vt:lpstr>1. Introduction</vt:lpstr>
      <vt:lpstr>2. Related Work</vt:lpstr>
      <vt:lpstr>2. Related Work</vt:lpstr>
      <vt:lpstr>3. Approach</vt:lpstr>
      <vt:lpstr>3. Approach</vt:lpstr>
      <vt:lpstr>3. Approach</vt:lpstr>
      <vt:lpstr>3. Approach</vt:lpstr>
      <vt:lpstr>4.1 Results: ImageNet</vt:lpstr>
      <vt:lpstr>4.1 Results: ImageNet</vt:lpstr>
      <vt:lpstr>4.2 Results: Properties of ViT</vt:lpstr>
      <vt:lpstr>4.2 Results: Properties of ViT</vt:lpstr>
      <vt:lpstr>4.2 Results: Properties of ViT</vt:lpstr>
      <vt:lpstr>4.2 Results: Properties of ViT</vt:lpstr>
      <vt:lpstr>4.2 Results: Properties of ViT</vt:lpstr>
      <vt:lpstr>4.2 Results: Properties of ViT</vt:lpstr>
      <vt:lpstr>5. Ablation Study</vt:lpstr>
      <vt:lpstr>5. Ablation Study</vt:lpstr>
      <vt:lpstr>6. 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Energy-Aware Traffic Steering for Sustainable 5G</dc:title>
  <dc:creator>zhangshan</dc:creator>
  <cp:lastModifiedBy>zzx</cp:lastModifiedBy>
  <cp:revision>944</cp:revision>
  <dcterms:created xsi:type="dcterms:W3CDTF">2015-08-08T14:03:16Z</dcterms:created>
  <dcterms:modified xsi:type="dcterms:W3CDTF">2023-03-17T08:02:43Z</dcterms:modified>
</cp:coreProperties>
</file>